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9" r:id="rId1"/>
    <p:sldMasterId id="2147483807" r:id="rId2"/>
  </p:sldMasterIdLst>
  <p:notesMasterIdLst>
    <p:notesMasterId r:id="rId31"/>
  </p:notesMasterIdLst>
  <p:handoutMasterIdLst>
    <p:handoutMasterId r:id="rId32"/>
  </p:handoutMasterIdLst>
  <p:sldIdLst>
    <p:sldId id="581" r:id="rId3"/>
    <p:sldId id="1244" r:id="rId4"/>
    <p:sldId id="1013" r:id="rId5"/>
    <p:sldId id="1014" r:id="rId6"/>
    <p:sldId id="1015" r:id="rId7"/>
    <p:sldId id="1021" r:id="rId8"/>
    <p:sldId id="1022" r:id="rId9"/>
    <p:sldId id="1228" r:id="rId10"/>
    <p:sldId id="1033" r:id="rId11"/>
    <p:sldId id="1034" r:id="rId12"/>
    <p:sldId id="1035" r:id="rId13"/>
    <p:sldId id="1036" r:id="rId14"/>
    <p:sldId id="1037" r:id="rId15"/>
    <p:sldId id="1038" r:id="rId16"/>
    <p:sldId id="1039" r:id="rId17"/>
    <p:sldId id="1040" r:id="rId18"/>
    <p:sldId id="1041" r:id="rId19"/>
    <p:sldId id="1042" r:id="rId20"/>
    <p:sldId id="1229" r:id="rId21"/>
    <p:sldId id="1235" r:id="rId22"/>
    <p:sldId id="1237" r:id="rId23"/>
    <p:sldId id="1236" r:id="rId24"/>
    <p:sldId id="1238" r:id="rId25"/>
    <p:sldId id="1239" r:id="rId26"/>
    <p:sldId id="1242" r:id="rId27"/>
    <p:sldId id="1240" r:id="rId28"/>
    <p:sldId id="1243" r:id="rId29"/>
    <p:sldId id="1230"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2E5597"/>
    <a:srgbClr val="FF9300"/>
    <a:srgbClr val="C65910"/>
    <a:srgbClr val="405688"/>
    <a:srgbClr val="44669E"/>
    <a:srgbClr val="70AF83"/>
    <a:srgbClr val="1482AC"/>
    <a:srgbClr val="1382A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1" autoAdjust="0"/>
    <p:restoredTop sz="91890" autoAdjust="0"/>
  </p:normalViewPr>
  <p:slideViewPr>
    <p:cSldViewPr snapToGrid="0" snapToObjects="1">
      <p:cViewPr varScale="1">
        <p:scale>
          <a:sx n="102" d="100"/>
          <a:sy n="102" d="100"/>
        </p:scale>
        <p:origin x="936" y="102"/>
      </p:cViewPr>
      <p:guideLst/>
    </p:cSldViewPr>
  </p:slideViewPr>
  <p:notesTextViewPr>
    <p:cViewPr>
      <p:scale>
        <a:sx n="1" d="1"/>
        <a:sy n="1" d="1"/>
      </p:scale>
      <p:origin x="0" y="0"/>
    </p:cViewPr>
  </p:notesTextViewPr>
  <p:sorterViewPr>
    <p:cViewPr>
      <p:scale>
        <a:sx n="150" d="100"/>
        <a:sy n="150" d="100"/>
      </p:scale>
      <p:origin x="0" y="-941"/>
    </p:cViewPr>
  </p:sorterViewPr>
  <p:notesViewPr>
    <p:cSldViewPr snapToGrid="0" snapToObjects="1">
      <p:cViewPr varScale="1">
        <p:scale>
          <a:sx n="53" d="100"/>
          <a:sy n="53" d="100"/>
        </p:scale>
        <p:origin x="2088" y="3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A4436-28EB-A74B-85E2-B6EFC2D7E9EC}" type="datetimeFigureOut">
              <a:rPr kumimoji="1" lang="zh-CN" altLang="en-US" smtClean="0"/>
              <a:t>2023-4-13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33DCDF-6C60-074A-883C-96085887039F}" type="slidenum">
              <a:rPr kumimoji="1" lang="zh-CN" altLang="en-US" smtClean="0"/>
              <a:t>‹#›</a:t>
            </a:fld>
            <a:endParaRPr kumimoji="1" lang="zh-CN" altLang="en-US"/>
          </a:p>
        </p:txBody>
      </p:sp>
    </p:spTree>
    <p:extLst>
      <p:ext uri="{BB962C8B-B14F-4D97-AF65-F5344CB8AC3E}">
        <p14:creationId xmlns:p14="http://schemas.microsoft.com/office/powerpoint/2010/main" val="1280951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50C50-8EF3-5C4E-B842-6490E7ABF1D8}" type="datetimeFigureOut">
              <a:rPr kumimoji="1" lang="zh-CN" altLang="en-US" smtClean="0"/>
              <a:t>2023-4-13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C3C88-4BEA-2C45-A48C-70C817FF0F8C}" type="slidenum">
              <a:rPr kumimoji="1" lang="zh-CN" altLang="en-US" smtClean="0"/>
              <a:t>‹#›</a:t>
            </a:fld>
            <a:endParaRPr kumimoji="1" lang="zh-CN" altLang="en-US"/>
          </a:p>
        </p:txBody>
      </p:sp>
    </p:spTree>
    <p:extLst>
      <p:ext uri="{BB962C8B-B14F-4D97-AF65-F5344CB8AC3E}">
        <p14:creationId xmlns:p14="http://schemas.microsoft.com/office/powerpoint/2010/main" val="8518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4C3C88-4BEA-2C45-A48C-70C817FF0F8C}" type="slidenum">
              <a:rPr kumimoji="1" lang="zh-CN" altLang="en-US" smtClean="0"/>
              <a:t>1</a:t>
            </a:fld>
            <a:endParaRPr kumimoji="1" lang="zh-CN" altLang="en-US"/>
          </a:p>
        </p:txBody>
      </p:sp>
    </p:spTree>
    <p:extLst>
      <p:ext uri="{BB962C8B-B14F-4D97-AF65-F5344CB8AC3E}">
        <p14:creationId xmlns:p14="http://schemas.microsoft.com/office/powerpoint/2010/main" val="2336916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liblinear</a:t>
            </a:r>
            <a:r>
              <a:rPr lang="en-US" altLang="zh-CN" sz="1200" kern="1200" dirty="0">
                <a:solidFill>
                  <a:schemeClr val="tx1"/>
                </a:solidFill>
                <a:effectLst/>
                <a:latin typeface="+mn-lt"/>
                <a:ea typeface="+mn-ea"/>
                <a:cs typeface="+mn-cs"/>
              </a:rPr>
              <a:t>’-&gt;</a:t>
            </a:r>
            <a:r>
              <a:rPr lang="en-US" altLang="zh-CN" sz="1200" kern="1200" dirty="0" err="1">
                <a:solidFill>
                  <a:schemeClr val="tx1"/>
                </a:solidFill>
                <a:effectLst/>
                <a:latin typeface="+mn-lt"/>
                <a:ea typeface="+mn-ea"/>
                <a:cs typeface="+mn-cs"/>
              </a:rPr>
              <a:t>liblinear</a:t>
            </a:r>
            <a:r>
              <a:rPr lang="zh-CN" altLang="zh-CN" sz="1200" kern="1200" dirty="0">
                <a:solidFill>
                  <a:schemeClr val="tx1"/>
                </a:solidFill>
                <a:effectLst/>
                <a:latin typeface="+mn-lt"/>
                <a:ea typeface="+mn-ea"/>
                <a:cs typeface="+mn-cs"/>
              </a:rPr>
              <a:t>是一个针对线性分类场景而设计的工具包，支持线性的</a:t>
            </a:r>
            <a:r>
              <a:rPr lang="en-US" altLang="zh-CN" sz="1200" kern="1200" dirty="0">
                <a:solidFill>
                  <a:schemeClr val="tx1"/>
                </a:solidFill>
                <a:effectLst/>
                <a:latin typeface="+mn-lt"/>
                <a:ea typeface="+mn-ea"/>
                <a:cs typeface="+mn-cs"/>
              </a:rPr>
              <a:t>SVM</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Logistic</a:t>
            </a:r>
            <a:r>
              <a:rPr lang="zh-CN" altLang="zh-CN" sz="1200" kern="1200" dirty="0">
                <a:solidFill>
                  <a:schemeClr val="tx1"/>
                </a:solidFill>
                <a:effectLst/>
                <a:latin typeface="+mn-lt"/>
                <a:ea typeface="+mn-ea"/>
                <a:cs typeface="+mn-cs"/>
              </a:rPr>
              <a:t>回归等，但是无法通过定义核函数的方式实现非线性分类。</a:t>
            </a:r>
            <a:endParaRPr lang="zh-CN" altLang="en-US" dirty="0"/>
          </a:p>
        </p:txBody>
      </p:sp>
      <p:sp>
        <p:nvSpPr>
          <p:cNvPr id="4" name="灯片编号占位符 3"/>
          <p:cNvSpPr>
            <a:spLocks noGrp="1"/>
          </p:cNvSpPr>
          <p:nvPr>
            <p:ph type="sldNum" sz="quarter" idx="5"/>
          </p:nvPr>
        </p:nvSpPr>
        <p:spPr/>
        <p:txBody>
          <a:bodyPr/>
          <a:lstStyle/>
          <a:p>
            <a:fld id="{4A4C3C88-4BEA-2C45-A48C-70C817FF0F8C}" type="slidenum">
              <a:rPr kumimoji="1" lang="zh-CN" altLang="en-US" smtClean="0"/>
              <a:t>26</a:t>
            </a:fld>
            <a:endParaRPr kumimoji="1" lang="zh-CN" altLang="en-US"/>
          </a:p>
        </p:txBody>
      </p:sp>
    </p:spTree>
    <p:extLst>
      <p:ext uri="{BB962C8B-B14F-4D97-AF65-F5344CB8AC3E}">
        <p14:creationId xmlns:p14="http://schemas.microsoft.com/office/powerpoint/2010/main" val="2434568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26F665E5-BA7B-4DAB-9D6B-6BCD1FB771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A1C1CDCD-38BF-411D-91D6-11E768EBE7D0}" type="slidenum">
              <a:rPr lang="zh-CN" altLang="en-US" smtClean="0"/>
              <a:pPr>
                <a:spcBef>
                  <a:spcPct val="0"/>
                </a:spcBef>
              </a:pPr>
              <a:t>3</a:t>
            </a:fld>
            <a:endParaRPr lang="en-US" altLang="zh-CN"/>
          </a:p>
        </p:txBody>
      </p:sp>
      <p:sp>
        <p:nvSpPr>
          <p:cNvPr id="40963" name="Rectangle 2">
            <a:extLst>
              <a:ext uri="{FF2B5EF4-FFF2-40B4-BE49-F238E27FC236}">
                <a16:creationId xmlns:a16="http://schemas.microsoft.com/office/drawing/2014/main" id="{87900494-14A2-4BF5-A050-4B163ED6BC2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027A8ED-C5A9-4FAD-BD17-5E47BDCD19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638697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BBB01361-9D06-4E5E-835A-E08EA5BBCD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C84C0BF6-DFBC-4B84-9DCF-B8DAA3C17EB2}" type="slidenum">
              <a:rPr lang="zh-CN" altLang="en-US" smtClean="0"/>
              <a:pPr>
                <a:spcBef>
                  <a:spcPct val="0"/>
                </a:spcBef>
              </a:pPr>
              <a:t>5</a:t>
            </a:fld>
            <a:endParaRPr lang="en-US" altLang="zh-CN"/>
          </a:p>
        </p:txBody>
      </p:sp>
      <p:sp>
        <p:nvSpPr>
          <p:cNvPr id="44035" name="Rectangle 1026">
            <a:extLst>
              <a:ext uri="{FF2B5EF4-FFF2-40B4-BE49-F238E27FC236}">
                <a16:creationId xmlns:a16="http://schemas.microsoft.com/office/drawing/2014/main" id="{19EBC95A-CC0D-44C3-9A1E-D1F425BF1E49}"/>
              </a:ext>
            </a:extLst>
          </p:cNvPr>
          <p:cNvSpPr>
            <a:spLocks noGrp="1" noRot="1" noChangeAspect="1" noChangeArrowheads="1" noTextEdit="1"/>
          </p:cNvSpPr>
          <p:nvPr>
            <p:ph type="sldImg"/>
          </p:nvPr>
        </p:nvSpPr>
        <p:spPr>
          <a:solidFill>
            <a:srgbClr val="FFFFFF"/>
          </a:solidFill>
          <a:ln/>
        </p:spPr>
      </p:sp>
      <p:sp>
        <p:nvSpPr>
          <p:cNvPr id="44036" name="Rectangle 1027">
            <a:extLst>
              <a:ext uri="{FF2B5EF4-FFF2-40B4-BE49-F238E27FC236}">
                <a16:creationId xmlns:a16="http://schemas.microsoft.com/office/drawing/2014/main" id="{35747EAC-98BB-4DEE-B891-243CB09DA985}"/>
              </a:ext>
            </a:extLst>
          </p:cNvPr>
          <p:cNvSpPr>
            <a:spLocks noGrp="1" noChangeArrowheads="1"/>
          </p:cNvSpPr>
          <p:nvPr>
            <p:ph type="body" idx="1"/>
          </p:nvPr>
        </p:nvSpPr>
        <p:spPr>
          <a:solidFill>
            <a:srgbClr val="FFFFFF"/>
          </a:solidFill>
          <a:ln>
            <a:solidFill>
              <a:srgbClr val="000000"/>
            </a:solidFill>
          </a:ln>
        </p:spPr>
        <p:txBody>
          <a:bodyPr lIns="95702" tIns="47851" rIns="95702" bIns="47851"/>
          <a:lstStyle/>
          <a:p>
            <a:endParaRPr lang="zh-CN" altLang="en-US"/>
          </a:p>
        </p:txBody>
      </p:sp>
    </p:spTree>
    <p:extLst>
      <p:ext uri="{BB962C8B-B14F-4D97-AF65-F5344CB8AC3E}">
        <p14:creationId xmlns:p14="http://schemas.microsoft.com/office/powerpoint/2010/main" val="43740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5E3CBEB0-FF5D-4597-A8BD-740A796F7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A9217771-F4EA-494A-99F1-EF3779427ACD}" type="slidenum">
              <a:rPr lang="zh-CN" altLang="en-US" smtClean="0"/>
              <a:pPr>
                <a:spcBef>
                  <a:spcPct val="0"/>
                </a:spcBef>
              </a:pPr>
              <a:t>10</a:t>
            </a:fld>
            <a:endParaRPr lang="en-US" altLang="zh-CN"/>
          </a:p>
        </p:txBody>
      </p:sp>
      <p:sp>
        <p:nvSpPr>
          <p:cNvPr id="77827" name="Rectangle 2">
            <a:extLst>
              <a:ext uri="{FF2B5EF4-FFF2-40B4-BE49-F238E27FC236}">
                <a16:creationId xmlns:a16="http://schemas.microsoft.com/office/drawing/2014/main" id="{55A2F026-195E-4C77-9A41-AED173765BE4}"/>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71C167B6-3880-4702-B8BD-E8A29C2D45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02" tIns="47851" rIns="95702" bIns="47851"/>
          <a:lstStyle/>
          <a:p>
            <a:endParaRPr lang="en-US" altLang="zh-CN"/>
          </a:p>
        </p:txBody>
      </p:sp>
    </p:spTree>
    <p:extLst>
      <p:ext uri="{BB962C8B-B14F-4D97-AF65-F5344CB8AC3E}">
        <p14:creationId xmlns:p14="http://schemas.microsoft.com/office/powerpoint/2010/main" val="94387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48783998-DEAF-48C3-A78E-17756FA6CA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AC46B1C2-A682-4119-9BB8-04BA05546C5C}" type="slidenum">
              <a:rPr lang="zh-CN" altLang="en-US" smtClean="0"/>
              <a:pPr>
                <a:spcBef>
                  <a:spcPct val="0"/>
                </a:spcBef>
              </a:pPr>
              <a:t>12</a:t>
            </a:fld>
            <a:endParaRPr lang="en-US" altLang="zh-CN"/>
          </a:p>
        </p:txBody>
      </p:sp>
      <p:sp>
        <p:nvSpPr>
          <p:cNvPr id="80899" name="Rectangle 2">
            <a:extLst>
              <a:ext uri="{FF2B5EF4-FFF2-40B4-BE49-F238E27FC236}">
                <a16:creationId xmlns:a16="http://schemas.microsoft.com/office/drawing/2014/main" id="{0EE589A3-2891-4F6D-8F9B-3C39BAEA45E5}"/>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40D3852A-78B8-4503-8BB8-62F1C477DD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02" tIns="47851" rIns="95702" bIns="47851"/>
          <a:lstStyle/>
          <a:p>
            <a:endParaRPr lang="en-US" altLang="zh-CN"/>
          </a:p>
        </p:txBody>
      </p:sp>
    </p:spTree>
    <p:extLst>
      <p:ext uri="{BB962C8B-B14F-4D97-AF65-F5344CB8AC3E}">
        <p14:creationId xmlns:p14="http://schemas.microsoft.com/office/powerpoint/2010/main" val="1355458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EB23C73-8FEA-45BC-8CD7-1838AFB549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7E766356-992E-483C-A640-63DCE722EB2A}" type="slidenum">
              <a:rPr lang="zh-CN" altLang="en-US" smtClean="0"/>
              <a:pPr>
                <a:spcBef>
                  <a:spcPct val="0"/>
                </a:spcBef>
              </a:pPr>
              <a:t>15</a:t>
            </a:fld>
            <a:endParaRPr lang="en-US" altLang="zh-CN"/>
          </a:p>
        </p:txBody>
      </p:sp>
      <p:sp>
        <p:nvSpPr>
          <p:cNvPr id="84995" name="Rectangle 2">
            <a:extLst>
              <a:ext uri="{FF2B5EF4-FFF2-40B4-BE49-F238E27FC236}">
                <a16:creationId xmlns:a16="http://schemas.microsoft.com/office/drawing/2014/main" id="{2B4591F4-64B9-4993-B70D-0EC09C61C9D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5BDC45F-BFB0-40B1-8AC4-B53E95C37C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57440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9093330-524F-4AB1-BB77-B0C9B95B44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ea typeface="SimSun" panose="02010600030101010101" pitchFamily="2" charset="-122"/>
              </a:defRPr>
            </a:lvl1pPr>
            <a:lvl2pPr marL="742950" indent="-285750" defTabSz="954088">
              <a:spcBef>
                <a:spcPct val="30000"/>
              </a:spcBef>
              <a:defRPr sz="1200">
                <a:solidFill>
                  <a:schemeClr val="tx1"/>
                </a:solidFill>
                <a:latin typeface="Times New Roman" panose="02020603050405020304" pitchFamily="18" charset="0"/>
                <a:ea typeface="SimSun" panose="02010600030101010101" pitchFamily="2" charset="-122"/>
              </a:defRPr>
            </a:lvl2pPr>
            <a:lvl3pPr marL="11430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3pPr>
            <a:lvl4pPr marL="16002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4pPr>
            <a:lvl5pPr marL="2057400" indent="-228600" defTabSz="954088">
              <a:spcBef>
                <a:spcPct val="30000"/>
              </a:spcBef>
              <a:defRPr sz="1200">
                <a:solidFill>
                  <a:schemeClr val="tx1"/>
                </a:solidFill>
                <a:latin typeface="Times New Roman" panose="02020603050405020304" pitchFamily="18" charset="0"/>
                <a:ea typeface="SimSun" panose="02010600030101010101" pitchFamily="2" charset="-122"/>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ea typeface="SimSun" panose="02010600030101010101" pitchFamily="2" charset="-122"/>
              </a:defRPr>
            </a:lvl9pPr>
          </a:lstStyle>
          <a:p>
            <a:pPr>
              <a:spcBef>
                <a:spcPct val="0"/>
              </a:spcBef>
            </a:pPr>
            <a:fld id="{A6F944C9-CC99-466C-94FE-28CB60D96957}" type="slidenum">
              <a:rPr lang="zh-CN" altLang="en-US" smtClean="0"/>
              <a:pPr>
                <a:spcBef>
                  <a:spcPct val="0"/>
                </a:spcBef>
              </a:pPr>
              <a:t>16</a:t>
            </a:fld>
            <a:endParaRPr lang="en-US" altLang="zh-CN"/>
          </a:p>
        </p:txBody>
      </p:sp>
      <p:sp>
        <p:nvSpPr>
          <p:cNvPr id="87043" name="Rectangle 2">
            <a:extLst>
              <a:ext uri="{FF2B5EF4-FFF2-40B4-BE49-F238E27FC236}">
                <a16:creationId xmlns:a16="http://schemas.microsoft.com/office/drawing/2014/main" id="{7BE27127-FE83-48A5-A5D7-B5D2D4FE58F7}"/>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A6433E0F-9619-4579-997C-31CB56388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85680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通过</a:t>
            </a:r>
            <a:r>
              <a:rPr lang="en-US" altLang="zh-CN" dirty="0"/>
              <a:t>logistic</a:t>
            </a:r>
            <a:r>
              <a:rPr lang="zh-CN" altLang="zh-CN" dirty="0"/>
              <a:t>回归分析，就可以大致了解到底哪些因素是胃癌的危险因素。</a:t>
            </a:r>
          </a:p>
          <a:p>
            <a:endParaRPr lang="zh-CN" altLang="en-US" dirty="0"/>
          </a:p>
        </p:txBody>
      </p:sp>
      <p:sp>
        <p:nvSpPr>
          <p:cNvPr id="4" name="灯片编号占位符 3"/>
          <p:cNvSpPr>
            <a:spLocks noGrp="1"/>
          </p:cNvSpPr>
          <p:nvPr>
            <p:ph type="sldNum" sz="quarter" idx="5"/>
          </p:nvPr>
        </p:nvSpPr>
        <p:spPr/>
        <p:txBody>
          <a:bodyPr/>
          <a:lstStyle/>
          <a:p>
            <a:fld id="{4A4C3C88-4BEA-2C45-A48C-70C817FF0F8C}" type="slidenum">
              <a:rPr kumimoji="1" lang="zh-CN" altLang="en-US" smtClean="0"/>
              <a:t>20</a:t>
            </a:fld>
            <a:endParaRPr kumimoji="1" lang="zh-CN" altLang="en-US"/>
          </a:p>
        </p:txBody>
      </p:sp>
    </p:spTree>
    <p:extLst>
      <p:ext uri="{BB962C8B-B14F-4D97-AF65-F5344CB8AC3E}">
        <p14:creationId xmlns:p14="http://schemas.microsoft.com/office/powerpoint/2010/main" val="2921912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kern="0" dirty="0">
                <a:solidFill>
                  <a:srgbClr val="000000"/>
                </a:solidFill>
                <a:latin typeface="Helvetica" panose="020B0604020202020204" pitchFamily="34" charset="0"/>
                <a:ea typeface="宋体" panose="02010600030101010101" pitchFamily="2" charset="-122"/>
              </a:rPr>
              <a:t>y</a:t>
            </a:r>
            <a:r>
              <a:rPr lang="en-US" altLang="zh-CN" kern="0" dirty="0">
                <a:solidFill>
                  <a:srgbClr val="000000"/>
                </a:solidFill>
                <a:latin typeface="Helvetica" panose="020B0604020202020204" pitchFamily="34" charset="0"/>
                <a:ea typeface="宋体" panose="02010600030101010101" pitchFamily="2" charset="-122"/>
              </a:rPr>
              <a:t> </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是回归结果（由系数加权的变量之和），</a:t>
            </a:r>
            <a:r>
              <a:rPr lang="en-US" altLang="zh-CN" sz="1800" kern="0" dirty="0">
                <a:solidFill>
                  <a:srgbClr val="000000"/>
                </a:solidFill>
                <a:latin typeface="STIXMathJax_Normal-italic"/>
                <a:ea typeface="宋体" panose="02010600030101010101" pitchFamily="2" charset="-122"/>
                <a:cs typeface="Helvetica" panose="020B0604020202020204" pitchFamily="34" charset="0"/>
              </a:rPr>
              <a:t>𝑒𝑥𝑝</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是指数函数，以及</a:t>
            </a:r>
            <a:r>
              <a:rPr lang="en-US" altLang="zh-CN" sz="1800" kern="0" dirty="0">
                <a:solidFill>
                  <a:srgbClr val="000000"/>
                </a:solidFill>
                <a:latin typeface="STIXMathJax_Normal-italic"/>
                <a:ea typeface="宋体" panose="02010600030101010101" pitchFamily="2" charset="-122"/>
                <a:cs typeface="Helvetica" panose="020B0604020202020204" pitchFamily="34" charset="0"/>
              </a:rPr>
              <a:t>𝜃</a:t>
            </a:r>
            <a:r>
              <a:rPr lang="en-US" altLang="zh-CN" sz="1800" kern="0" dirty="0">
                <a:solidFill>
                  <a:srgbClr val="000000"/>
                </a:solidFill>
                <a:latin typeface="STIXMathJax_Main"/>
                <a:ea typeface="宋体" panose="02010600030101010101" pitchFamily="2" charset="-122"/>
                <a:cs typeface="Helvetica" panose="020B0604020202020204" pitchFamily="34" charset="0"/>
              </a:rPr>
              <a:t>(</a:t>
            </a:r>
            <a:r>
              <a:rPr lang="en-US" altLang="zh-CN" sz="1800" kern="0" dirty="0">
                <a:solidFill>
                  <a:srgbClr val="000000"/>
                </a:solidFill>
                <a:latin typeface="STIXMathJax_Normal-italic"/>
                <a:ea typeface="宋体" panose="02010600030101010101" pitchFamily="2" charset="-122"/>
                <a:cs typeface="Helvetica" panose="020B0604020202020204" pitchFamily="34" charset="0"/>
              </a:rPr>
              <a:t>𝑦</a:t>
            </a:r>
            <a:r>
              <a:rPr lang="en-US" altLang="zh-CN" sz="1800" kern="0" dirty="0">
                <a:solidFill>
                  <a:srgbClr val="000000"/>
                </a:solidFill>
                <a:latin typeface="STIXMathJax_Main"/>
                <a:ea typeface="宋体" panose="02010600030101010101" pitchFamily="2" charset="-122"/>
                <a:cs typeface="Helvetica" panose="020B0604020202020204" pitchFamily="34" charset="0"/>
              </a:rPr>
              <a:t>)</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是</a:t>
            </a:r>
            <a:r>
              <a:rPr lang="en-US" altLang="zh-CN" kern="0" dirty="0">
                <a:solidFill>
                  <a:srgbClr val="000000"/>
                </a:solidFill>
                <a:latin typeface="Helvetica" panose="020B0604020202020204" pitchFamily="34" charset="0"/>
                <a:ea typeface="宋体" panose="02010600030101010101" pitchFamily="2" charset="-122"/>
              </a:rPr>
              <a:t> logistic </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函数，也称为</a:t>
            </a:r>
            <a:r>
              <a:rPr lang="en-US" altLang="zh-CN" kern="0" dirty="0">
                <a:solidFill>
                  <a:srgbClr val="000000"/>
                </a:solidFill>
                <a:latin typeface="Helvetica" panose="020B0604020202020204" pitchFamily="34" charset="0"/>
                <a:ea typeface="宋体" panose="02010600030101010101" pitchFamily="2" charset="-122"/>
              </a:rPr>
              <a:t>logistic</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曲线。这是一种常见的</a:t>
            </a:r>
            <a:r>
              <a:rPr lang="en-US" altLang="zh-CN" kern="0" dirty="0">
                <a:solidFill>
                  <a:srgbClr val="000000"/>
                </a:solidFill>
                <a:latin typeface="Helvetica" panose="020B0604020202020204" pitchFamily="34" charset="0"/>
                <a:ea typeface="宋体" panose="02010600030101010101" pitchFamily="2" charset="-122"/>
              </a:rPr>
              <a:t>“S”</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形（</a:t>
            </a:r>
            <a:r>
              <a:rPr lang="en-US" altLang="zh-CN" kern="0" dirty="0">
                <a:solidFill>
                  <a:srgbClr val="000000"/>
                </a:solidFill>
                <a:latin typeface="Helvetica" panose="020B0604020202020204" pitchFamily="34" charset="0"/>
                <a:ea typeface="宋体" panose="02010600030101010101" pitchFamily="2" charset="-122"/>
              </a:rPr>
              <a:t>S</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形曲线）。它产生</a:t>
            </a:r>
            <a:r>
              <a:rPr lang="en-US" altLang="zh-CN" kern="0" dirty="0">
                <a:solidFill>
                  <a:srgbClr val="000000"/>
                </a:solidFill>
                <a:latin typeface="Helvetica" panose="020B0604020202020204" pitchFamily="34" charset="0"/>
                <a:ea typeface="宋体" panose="02010600030101010101" pitchFamily="2" charset="-122"/>
              </a:rPr>
              <a:t>0</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（如</a:t>
            </a:r>
            <a:r>
              <a:rPr lang="en-US" altLang="zh-CN" kern="0" dirty="0">
                <a:solidFill>
                  <a:srgbClr val="000000"/>
                </a:solidFill>
                <a:latin typeface="Helvetica" panose="020B0604020202020204" pitchFamily="34" charset="0"/>
                <a:ea typeface="宋体" panose="02010600030101010101" pitchFamily="2" charset="-122"/>
              </a:rPr>
              <a:t>y</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接近负无穷）和</a:t>
            </a:r>
            <a:r>
              <a:rPr lang="en-US" altLang="zh-CN" kern="0" dirty="0">
                <a:solidFill>
                  <a:srgbClr val="000000"/>
                </a:solidFill>
                <a:latin typeface="Helvetica" panose="020B0604020202020204" pitchFamily="34" charset="0"/>
                <a:ea typeface="宋体" panose="02010600030101010101" pitchFamily="2" charset="-122"/>
              </a:rPr>
              <a:t>1</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（随着</a:t>
            </a:r>
            <a:r>
              <a:rPr lang="en-US" altLang="zh-CN" kern="0" dirty="0">
                <a:solidFill>
                  <a:srgbClr val="000000"/>
                </a:solidFill>
                <a:latin typeface="Helvetica" panose="020B0604020202020204" pitchFamily="34" charset="0"/>
                <a:ea typeface="宋体" panose="02010600030101010101" pitchFamily="2" charset="-122"/>
              </a:rPr>
              <a:t>y</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接近正无穷）之间的</a:t>
            </a:r>
            <a:r>
              <a:rPr lang="en-US" altLang="zh-CN" kern="0" dirty="0">
                <a:solidFill>
                  <a:srgbClr val="000000"/>
                </a:solidFill>
                <a:latin typeface="Helvetica" panose="020B0604020202020204" pitchFamily="34" charset="0"/>
                <a:ea typeface="宋体" panose="02010600030101010101" pitchFamily="2" charset="-122"/>
              </a:rPr>
              <a:t>p</a:t>
            </a:r>
            <a:r>
              <a:rPr lang="zh-CN" altLang="zh-CN" kern="0" dirty="0">
                <a:solidFill>
                  <a:srgbClr val="000000"/>
                </a:solidFill>
                <a:latin typeface="Helvetica" panose="020B0604020202020204" pitchFamily="34" charset="0"/>
                <a:ea typeface="宋体" panose="02010600030101010101" pitchFamily="2" charset="-122"/>
                <a:cs typeface="Helvetica" panose="020B0604020202020204" pitchFamily="34" charset="0"/>
              </a:rPr>
              <a:t>值。</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A4C3C88-4BEA-2C45-A48C-70C817FF0F8C}" type="slidenum">
              <a:rPr kumimoji="1" lang="zh-CN" altLang="en-US" smtClean="0"/>
              <a:t>22</a:t>
            </a:fld>
            <a:endParaRPr kumimoji="1" lang="zh-CN" altLang="en-US"/>
          </a:p>
        </p:txBody>
      </p:sp>
    </p:spTree>
    <p:extLst>
      <p:ext uri="{BB962C8B-B14F-4D97-AF65-F5344CB8AC3E}">
        <p14:creationId xmlns:p14="http://schemas.microsoft.com/office/powerpoint/2010/main" val="102430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530915" cy="300082"/>
          </a:xfrm>
          <a:prstGeom prst="rect">
            <a:avLst/>
          </a:prstGeom>
        </p:spPr>
        <p:txBody>
          <a:bodyPr wrap="none">
            <a:spAutoFit/>
          </a:bodyPr>
          <a:lstStyle/>
          <a:p>
            <a:pPr marL="0" marR="0" lvl="0" indent="0" defTabSz="457178"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4"/>
            <a:ext cx="1402001" cy="2595262"/>
          </a:xfrm>
          <a:prstGeom prst="rect">
            <a:avLst/>
          </a:prstGeom>
        </p:spPr>
        <p:txBody>
          <a:bodyPr wrap="square">
            <a:spAutoFit/>
          </a:bodyPr>
          <a:lstStyle/>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3003130"/>
          </a:xfrm>
          <a:prstGeom prst="rect">
            <a:avLst/>
          </a:prstGeom>
        </p:spPr>
        <p:txBody>
          <a:bodyPr wrap="square">
            <a:spAutoFit/>
          </a:bodyPr>
          <a:lstStyle/>
          <a:p>
            <a:pPr marL="0" marR="0" lvl="0" indent="0" defTabSz="685783"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05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05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r>
              <a:rPr kumimoji="0" lang="en-US" altLang="zh-CN" sz="105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78" eaLnBrk="1" fontAlgn="auto" latinLnBrk="0" hangingPunct="1">
              <a:lnSpc>
                <a:spcPct val="13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457178"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0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000"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000"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4" y="182449"/>
            <a:ext cx="612668" cy="207749"/>
          </a:xfrm>
          <a:prstGeom prst="rect">
            <a:avLst/>
          </a:prstGeom>
        </p:spPr>
        <p:txBody>
          <a:bodyPr wrap="none">
            <a:spAutoFit/>
          </a:bodyPr>
          <a:lstStyle/>
          <a:p>
            <a:pPr marL="0" marR="0" lvl="0" indent="0" defTabSz="457178" eaLnBrk="1" fontAlgn="auto" latinLnBrk="0" hangingPunct="1">
              <a:lnSpc>
                <a:spcPct val="100000"/>
              </a:lnSpc>
              <a:spcBef>
                <a:spcPts val="0"/>
              </a:spcBef>
              <a:spcAft>
                <a:spcPts val="0"/>
              </a:spcAft>
              <a:buClrTx/>
              <a:buSzTx/>
              <a:buFontTx/>
              <a:buNone/>
              <a:tabLst/>
              <a:defRPr/>
            </a:pPr>
            <a:r>
              <a:rPr kumimoji="1" lang="en-US" altLang="zh-CN" sz="75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75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EE97FCF-FB32-4F2C-8FD4-F268CBBDBC1A}"/>
              </a:ext>
            </a:extLst>
          </p:cNvPr>
          <p:cNvCxnSpPr/>
          <p:nvPr/>
        </p:nvCxnSpPr>
        <p:spPr>
          <a:xfrm>
            <a:off x="666751" y="1000125"/>
            <a:ext cx="66675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4" name="Rectangle 4">
            <a:extLst>
              <a:ext uri="{FF2B5EF4-FFF2-40B4-BE49-F238E27FC236}">
                <a16:creationId xmlns:a16="http://schemas.microsoft.com/office/drawing/2014/main" id="{2B2213F0-24FA-47E4-9278-320C5041CE77}"/>
              </a:ext>
            </a:extLst>
          </p:cNvPr>
          <p:cNvSpPr>
            <a:spLocks noGrp="1" noChangeArrowheads="1"/>
          </p:cNvSpPr>
          <p:nvPr>
            <p:ph type="dt" sz="half" idx="10"/>
          </p:nvPr>
        </p:nvSpPr>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C20BF0B2-0168-4B01-96D0-8B94BF7E0969}"/>
              </a:ext>
            </a:extLst>
          </p:cNvPr>
          <p:cNvSpPr>
            <a:spLocks noGrp="1" noChangeArrowheads="1"/>
          </p:cNvSpPr>
          <p:nvPr>
            <p:ph type="ftr" sz="quarter" idx="11"/>
          </p:nvPr>
        </p:nvSpPr>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EF596F46-84B8-4B40-A7EE-42A65C897437}"/>
              </a:ext>
            </a:extLst>
          </p:cNvPr>
          <p:cNvSpPr>
            <a:spLocks noGrp="1" noChangeArrowheads="1"/>
          </p:cNvSpPr>
          <p:nvPr>
            <p:ph type="sldNum" sz="quarter" idx="12"/>
          </p:nvPr>
        </p:nvSpPr>
        <p:spPr/>
        <p:txBody>
          <a:bodyPr/>
          <a:lstStyle>
            <a:lvl1pPr>
              <a:defRPr/>
            </a:lvl1pPr>
          </a:lstStyle>
          <a:p>
            <a:pPr>
              <a:defRPr/>
            </a:pPr>
            <a:fld id="{86D40C8A-4BEF-4A24-BA57-84CF262090C9}" type="slidenum">
              <a:rPr lang="zh-CN" altLang="en-US"/>
              <a:pPr>
                <a:defRPr/>
              </a:pPr>
              <a:t>‹#›</a:t>
            </a:fld>
            <a:endParaRPr lang="zh-CN" altLang="en-US"/>
          </a:p>
        </p:txBody>
      </p:sp>
    </p:spTree>
    <p:extLst>
      <p:ext uri="{BB962C8B-B14F-4D97-AF65-F5344CB8AC3E}">
        <p14:creationId xmlns:p14="http://schemas.microsoft.com/office/powerpoint/2010/main" val="10713575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0" y="381000"/>
            <a:ext cx="11203517" cy="609600"/>
          </a:xfrm>
        </p:spPr>
        <p:txBody>
          <a:bodyPr/>
          <a:lstStyle/>
          <a:p>
            <a:r>
              <a:rPr lang="en-US"/>
              <a:t>Click to edit Master title style</a:t>
            </a:r>
          </a:p>
        </p:txBody>
      </p:sp>
      <p:sp>
        <p:nvSpPr>
          <p:cNvPr id="3" name="Content Placeholder 2"/>
          <p:cNvSpPr>
            <a:spLocks noGrp="1"/>
          </p:cNvSpPr>
          <p:nvPr>
            <p:ph sz="quarter" idx="1"/>
          </p:nvPr>
        </p:nvSpPr>
        <p:spPr>
          <a:xfrm>
            <a:off x="406400" y="1371600"/>
            <a:ext cx="5537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1371600"/>
            <a:ext cx="5537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4000500"/>
            <a:ext cx="5537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46800" y="4000500"/>
            <a:ext cx="5537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B79DD983-9629-4ACF-A315-FAB0B346E2A2}"/>
              </a:ext>
            </a:extLst>
          </p:cNvPr>
          <p:cNvSpPr>
            <a:spLocks noGrp="1" noChangeArrowheads="1"/>
          </p:cNvSpPr>
          <p:nvPr>
            <p:ph type="sldNum" sz="quarter" idx="10"/>
          </p:nvPr>
        </p:nvSpPr>
        <p:spPr/>
        <p:txBody>
          <a:bodyPr/>
          <a:lstStyle>
            <a:lvl1pPr>
              <a:defRPr/>
            </a:lvl1pPr>
          </a:lstStyle>
          <a:p>
            <a:pPr>
              <a:defRPr/>
            </a:pPr>
            <a:fld id="{0439BD03-ACB8-484F-B0C8-7F1C495956D0}" type="slidenum">
              <a:rPr lang="en-US" altLang="zh-CN"/>
              <a:pPr>
                <a:defRPr/>
              </a:pPr>
              <a:t>‹#›</a:t>
            </a:fld>
            <a:endParaRPr lang="en-US" altLang="zh-CN"/>
          </a:p>
        </p:txBody>
      </p:sp>
    </p:spTree>
    <p:extLst>
      <p:ext uri="{BB962C8B-B14F-4D97-AF65-F5344CB8AC3E}">
        <p14:creationId xmlns:p14="http://schemas.microsoft.com/office/powerpoint/2010/main" val="947110902"/>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4010D7D-6995-48D3-BA99-846BD36C7C75}"/>
              </a:ext>
            </a:extLst>
          </p:cNvPr>
          <p:cNvCxnSpPr/>
          <p:nvPr/>
        </p:nvCxnSpPr>
        <p:spPr>
          <a:xfrm>
            <a:off x="666751" y="1000125"/>
            <a:ext cx="66675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baseline="0"/>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508000" y="1066800"/>
            <a:ext cx="5435600" cy="5181600"/>
          </a:xfrm>
        </p:spPr>
        <p:txBody>
          <a:bodyPr/>
          <a:lstStyle>
            <a:lvl1pPr>
              <a:defRPr lang="zh-CN" altLang="en-US" sz="2500" baseline="0" dirty="0" smtClean="0">
                <a:solidFill>
                  <a:schemeClr val="tx1"/>
                </a:solidFill>
                <a:latin typeface="Times New Roman" pitchFamily="18" charset="0"/>
                <a:ea typeface="华文楷体" pitchFamily="2" charset="-122"/>
                <a:cs typeface="+mn-cs"/>
              </a:defRPr>
            </a:lvl1pPr>
            <a:lvl2pPr>
              <a:defRPr sz="2400" baseline="0">
                <a:latin typeface="Times New Roman" pitchFamily="18" charset="0"/>
              </a:defRPr>
            </a:lvl2pPr>
            <a:lvl3pPr>
              <a:defRPr sz="2200" baseline="0">
                <a:latin typeface="Times New Roman"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46800" y="1066800"/>
            <a:ext cx="5435600" cy="5181600"/>
          </a:xfrm>
        </p:spPr>
        <p:txBody>
          <a:bodyPr/>
          <a:lstStyle>
            <a:lvl1pPr>
              <a:defRPr lang="zh-CN" altLang="en-US" sz="2500" baseline="0" dirty="0" smtClean="0">
                <a:solidFill>
                  <a:schemeClr val="tx1"/>
                </a:solidFill>
                <a:latin typeface="Times New Roman" pitchFamily="18" charset="0"/>
                <a:ea typeface="华文楷体" pitchFamily="2" charset="-122"/>
                <a:cs typeface="+mn-cs"/>
              </a:defRPr>
            </a:lvl1pPr>
            <a:lvl2pPr>
              <a:defRPr sz="2400">
                <a:latin typeface="Times New Roman" pitchFamily="18" charset="0"/>
              </a:defRPr>
            </a:lvl2pPr>
            <a:lvl3pPr>
              <a:defRPr sz="2200" baseline="0">
                <a:latin typeface="Times New Roman" pitchFamily="18" charset="0"/>
              </a:defRPr>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4">
            <a:extLst>
              <a:ext uri="{FF2B5EF4-FFF2-40B4-BE49-F238E27FC236}">
                <a16:creationId xmlns:a16="http://schemas.microsoft.com/office/drawing/2014/main" id="{26EE61E4-2ED4-4F1A-9DDE-FC90904E19F0}"/>
              </a:ext>
            </a:extLst>
          </p:cNvPr>
          <p:cNvSpPr>
            <a:spLocks noGrp="1" noChangeArrowheads="1"/>
          </p:cNvSpPr>
          <p:nvPr>
            <p:ph type="dt" sz="half" idx="10"/>
          </p:nvPr>
        </p:nvSpPr>
        <p:spPr/>
        <p:txBody>
          <a:bodyPr/>
          <a:lstStyle>
            <a:lvl1pPr>
              <a:defRPr/>
            </a:lvl1pPr>
          </a:lstStyle>
          <a:p>
            <a:pPr>
              <a:defRPr/>
            </a:pPr>
            <a:endParaRPr lang="zh-CN" altLang="en-US"/>
          </a:p>
        </p:txBody>
      </p:sp>
      <p:sp>
        <p:nvSpPr>
          <p:cNvPr id="7" name="Rectangle 5">
            <a:extLst>
              <a:ext uri="{FF2B5EF4-FFF2-40B4-BE49-F238E27FC236}">
                <a16:creationId xmlns:a16="http://schemas.microsoft.com/office/drawing/2014/main" id="{0285E795-0054-43E4-ADD7-9695FFDF4011}"/>
              </a:ext>
            </a:extLst>
          </p:cNvPr>
          <p:cNvSpPr>
            <a:spLocks noGrp="1" noChangeArrowheads="1"/>
          </p:cNvSpPr>
          <p:nvPr>
            <p:ph type="ftr" sz="quarter" idx="11"/>
          </p:nvPr>
        </p:nvSpPr>
        <p:spPr/>
        <p:txBody>
          <a:bodyPr/>
          <a:lstStyle>
            <a:lvl1pPr>
              <a:defRPr/>
            </a:lvl1pPr>
          </a:lstStyle>
          <a:p>
            <a:pPr>
              <a:defRPr/>
            </a:pPr>
            <a:endParaRPr lang="zh-CN" altLang="en-US"/>
          </a:p>
        </p:txBody>
      </p:sp>
      <p:sp>
        <p:nvSpPr>
          <p:cNvPr id="8" name="Rectangle 6">
            <a:extLst>
              <a:ext uri="{FF2B5EF4-FFF2-40B4-BE49-F238E27FC236}">
                <a16:creationId xmlns:a16="http://schemas.microsoft.com/office/drawing/2014/main" id="{04B017BC-CE8B-47EB-86BB-80256FB526B2}"/>
              </a:ext>
            </a:extLst>
          </p:cNvPr>
          <p:cNvSpPr>
            <a:spLocks noGrp="1" noChangeArrowheads="1"/>
          </p:cNvSpPr>
          <p:nvPr>
            <p:ph type="sldNum" sz="quarter" idx="12"/>
          </p:nvPr>
        </p:nvSpPr>
        <p:spPr/>
        <p:txBody>
          <a:bodyPr/>
          <a:lstStyle>
            <a:lvl1pPr>
              <a:defRPr/>
            </a:lvl1pPr>
          </a:lstStyle>
          <a:p>
            <a:pPr>
              <a:defRPr/>
            </a:pPr>
            <a:fld id="{F4842CB9-972D-47C4-9D2F-F423749ACB0C}" type="slidenum">
              <a:rPr lang="zh-CN" altLang="en-US"/>
              <a:pPr>
                <a:defRPr/>
              </a:pPr>
              <a:t>‹#›</a:t>
            </a:fld>
            <a:endParaRPr lang="zh-CN" altLang="en-US"/>
          </a:p>
        </p:txBody>
      </p:sp>
    </p:spTree>
    <p:extLst>
      <p:ext uri="{BB962C8B-B14F-4D97-AF65-F5344CB8AC3E}">
        <p14:creationId xmlns:p14="http://schemas.microsoft.com/office/powerpoint/2010/main" val="401285149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WordArt 4" descr="纸袋">
            <a:extLst>
              <a:ext uri="{FF2B5EF4-FFF2-40B4-BE49-F238E27FC236}">
                <a16:creationId xmlns:a16="http://schemas.microsoft.com/office/drawing/2014/main" id="{07AB377D-0FE9-42F9-99E3-AADFE388AB0F}"/>
              </a:ext>
            </a:extLst>
          </p:cNvPr>
          <p:cNvSpPr>
            <a:spLocks noChangeArrowheads="1" noChangeShapeType="1" noTextEdit="1"/>
          </p:cNvSpPr>
          <p:nvPr/>
        </p:nvSpPr>
        <p:spPr bwMode="auto">
          <a:xfrm>
            <a:off x="5712885" y="4797426"/>
            <a:ext cx="2940049" cy="1052513"/>
          </a:xfrm>
          <a:prstGeom prst="rect">
            <a:avLst/>
          </a:prstGeom>
        </p:spPr>
        <p:txBody>
          <a:bodyPr wrap="none" fromWordArt="1">
            <a:prstTxWarp prst="textPlain">
              <a:avLst>
                <a:gd name="adj" fmla="val 50000"/>
              </a:avLst>
            </a:prstTxWarp>
          </a:bodyPr>
          <a:lstStyle/>
          <a:p>
            <a:pPr algn="ctr"/>
            <a:r>
              <a:rPr lang="zh-CN" altLang="en-US" sz="5400" b="1" kern="10">
                <a:ln w="9525">
                  <a:solidFill>
                    <a:srgbClr val="008000"/>
                  </a:solidFill>
                  <a:miter lim="800000"/>
                  <a:headEnd/>
                  <a:tailEnd/>
                </a:ln>
                <a:blipFill dpi="0" rotWithShape="0">
                  <a:blip r:embed="rId3"/>
                  <a:srcRect/>
                  <a:tile tx="0" ty="0" sx="100000" sy="100000" flip="none" algn="tl"/>
                </a:blipFill>
                <a:effectLst>
                  <a:outerShdw dist="563972" dir="14049741" sx="125000" sy="125000" algn="tl" rotWithShape="0">
                    <a:srgbClr val="C7DFD3">
                      <a:alpha val="79999"/>
                    </a:srgbClr>
                  </a:outerShdw>
                </a:effectLst>
                <a:latin typeface="宋体" panose="02010600030101010101" pitchFamily="2" charset="-122"/>
                <a:ea typeface="宋体" panose="02010600030101010101" pitchFamily="2" charset="-122"/>
              </a:rPr>
              <a:t>谢谢！</a:t>
            </a:r>
          </a:p>
        </p:txBody>
      </p:sp>
      <p:sp>
        <p:nvSpPr>
          <p:cNvPr id="3" name="图片占位符 2"/>
          <p:cNvSpPr>
            <a:spLocks noGrp="1"/>
          </p:cNvSpPr>
          <p:nvPr>
            <p:ph type="pic" idx="1"/>
          </p:nvPr>
        </p:nvSpPr>
        <p:spPr>
          <a:xfrm>
            <a:off x="2389717" y="980728"/>
            <a:ext cx="7315200" cy="33123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5" name="Rectangle 4">
            <a:extLst>
              <a:ext uri="{FF2B5EF4-FFF2-40B4-BE49-F238E27FC236}">
                <a16:creationId xmlns:a16="http://schemas.microsoft.com/office/drawing/2014/main" id="{45520279-108C-4F9F-BF72-52DF9902C7A6}"/>
              </a:ext>
            </a:extLst>
          </p:cNvPr>
          <p:cNvSpPr>
            <a:spLocks noGrp="1" noChangeArrowheads="1"/>
          </p:cNvSpPr>
          <p:nvPr>
            <p:ph type="dt" sz="half" idx="10"/>
          </p:nvPr>
        </p:nvSpPr>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29B171ED-C78A-450D-A27C-AA0D83DF5DB8}"/>
              </a:ext>
            </a:extLst>
          </p:cNvPr>
          <p:cNvSpPr>
            <a:spLocks noGrp="1" noChangeArrowheads="1"/>
          </p:cNvSpPr>
          <p:nvPr>
            <p:ph type="ftr" sz="quarter" idx="11"/>
          </p:nvPr>
        </p:nvSpPr>
        <p:spPr/>
        <p:txBody>
          <a:bodyPr/>
          <a:lstStyle>
            <a:lvl1pPr>
              <a:defRPr/>
            </a:lvl1pPr>
          </a:lstStyle>
          <a:p>
            <a:pPr>
              <a:defRPr/>
            </a:pPr>
            <a:endParaRPr lang="zh-CN" altLang="en-US"/>
          </a:p>
        </p:txBody>
      </p:sp>
      <p:sp>
        <p:nvSpPr>
          <p:cNvPr id="7" name="Rectangle 6">
            <a:extLst>
              <a:ext uri="{FF2B5EF4-FFF2-40B4-BE49-F238E27FC236}">
                <a16:creationId xmlns:a16="http://schemas.microsoft.com/office/drawing/2014/main" id="{2643BAE7-0685-45CC-9735-CD8508BF059E}"/>
              </a:ext>
            </a:extLst>
          </p:cNvPr>
          <p:cNvSpPr>
            <a:spLocks noGrp="1" noChangeArrowheads="1"/>
          </p:cNvSpPr>
          <p:nvPr>
            <p:ph type="sldNum" sz="quarter" idx="12"/>
          </p:nvPr>
        </p:nvSpPr>
        <p:spPr/>
        <p:txBody>
          <a:bodyPr/>
          <a:lstStyle>
            <a:lvl1pPr>
              <a:defRPr/>
            </a:lvl1pPr>
          </a:lstStyle>
          <a:p>
            <a:pPr>
              <a:defRPr/>
            </a:pPr>
            <a:fld id="{8CCAD055-906E-4F9D-96FA-D3A463D7C7A7}" type="slidenum">
              <a:rPr lang="zh-CN" altLang="en-US"/>
              <a:pPr>
                <a:defRPr/>
              </a:pPr>
              <a:t>‹#›</a:t>
            </a:fld>
            <a:endParaRPr lang="zh-CN" altLang="en-US"/>
          </a:p>
        </p:txBody>
      </p:sp>
    </p:spTree>
    <p:extLst>
      <p:ext uri="{BB962C8B-B14F-4D97-AF65-F5344CB8AC3E}">
        <p14:creationId xmlns:p14="http://schemas.microsoft.com/office/powerpoint/2010/main" val="3197852486"/>
      </p:ext>
    </p:extLst>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032F4A4-11CB-9D40-9FE2-B18F94EDF16E}" type="datetime1">
              <a:rPr lang="zh-CN" altLang="en-US" smtClean="0"/>
              <a:t>2023-4-13</a:t>
            </a:fld>
            <a:endParaRPr lang="en-US" dirty="0"/>
          </a:p>
        </p:txBody>
      </p:sp>
      <p:sp>
        <p:nvSpPr>
          <p:cNvPr id="5" name="Footer Placeholder 4"/>
          <p:cNvSpPr>
            <a:spLocks noGrp="1"/>
          </p:cNvSpPr>
          <p:nvPr>
            <p:ph type="ftr" sz="quarter" idx="11"/>
          </p:nvPr>
        </p:nvSpPr>
        <p:spPr/>
        <p:txBody>
          <a:bodyPr/>
          <a:lstStyle/>
          <a:p>
            <a:r>
              <a:rPr lang="zh-CN" altLang="en-US" dirty="0"/>
              <a:t>人工智能学院             数据挖掘                课程团队</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33315C3-9F25-5143-AC78-35DE0EC1AE1D}" type="datetime1">
              <a:rPr lang="zh-CN" altLang="en-US" smtClean="0"/>
              <a:t>2023-4-13</a:t>
            </a:fld>
            <a:endParaRPr lang="en-US" dirty="0"/>
          </a:p>
        </p:txBody>
      </p:sp>
      <p:sp>
        <p:nvSpPr>
          <p:cNvPr id="5" name="Footer Placeholder 4"/>
          <p:cNvSpPr>
            <a:spLocks noGrp="1"/>
          </p:cNvSpPr>
          <p:nvPr>
            <p:ph type="ftr" sz="quarter" idx="11"/>
          </p:nvPr>
        </p:nvSpPr>
        <p:spPr/>
        <p:txBody>
          <a:bodyPr/>
          <a:lstStyle/>
          <a:p>
            <a:r>
              <a:rPr lang="zh-CN" altLang="en-US" dirty="0"/>
              <a:t>人工智能学院             数据挖掘                 课程团队</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2D0EAA-CE31-CA42-9BE6-53EE189EB1B7}" type="datetime1">
              <a:rPr lang="zh-CN" altLang="en-US" smtClean="0"/>
              <a:t>2023-4-13</a:t>
            </a:fld>
            <a:endParaRPr lang="en-US" dirty="0"/>
          </a:p>
        </p:txBody>
      </p:sp>
      <p:sp>
        <p:nvSpPr>
          <p:cNvPr id="3" name="Footer Placeholder 2"/>
          <p:cNvSpPr>
            <a:spLocks noGrp="1"/>
          </p:cNvSpPr>
          <p:nvPr>
            <p:ph type="ftr" sz="quarter" idx="11"/>
          </p:nvPr>
        </p:nvSpPr>
        <p:spPr/>
        <p:txBody>
          <a:bodyPr/>
          <a:lstStyle/>
          <a:p>
            <a:r>
              <a:rPr lang="zh-CN" altLang="en-US" dirty="0"/>
              <a:t>人工智能学院             数据挖掘                 课程团队</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531E42-0EC3-7A49-976B-3EE7499076D1}" type="datetime1">
              <a:rPr lang="zh-CN" altLang="en-US" smtClean="0"/>
              <a:t>2023-4-13</a:t>
            </a:fld>
            <a:endParaRPr lang="en-US" dirty="0"/>
          </a:p>
        </p:txBody>
      </p:sp>
      <p:sp>
        <p:nvSpPr>
          <p:cNvPr id="6" name="Footer Placeholder 5"/>
          <p:cNvSpPr>
            <a:spLocks noGrp="1"/>
          </p:cNvSpPr>
          <p:nvPr>
            <p:ph type="ftr" sz="quarter" idx="11"/>
          </p:nvPr>
        </p:nvSpPr>
        <p:spPr/>
        <p:txBody>
          <a:bodyPr/>
          <a:lstStyle/>
          <a:p>
            <a:r>
              <a:rPr lang="zh-CN" altLang="en-US" dirty="0"/>
              <a:t>人工智能学院             数据挖掘           课程团队</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956B7E2-3DFA-A34D-A980-87F7BEA3B17C}" type="datetime1">
              <a:rPr lang="zh-CN" altLang="en-US" smtClean="0"/>
              <a:t>2023-4-13</a:t>
            </a:fld>
            <a:endParaRPr lang="en-US" dirty="0"/>
          </a:p>
        </p:txBody>
      </p:sp>
      <p:sp>
        <p:nvSpPr>
          <p:cNvPr id="5" name="Footer Placeholder 4"/>
          <p:cNvSpPr>
            <a:spLocks noGrp="1"/>
          </p:cNvSpPr>
          <p:nvPr>
            <p:ph type="ftr" sz="quarter" idx="11"/>
          </p:nvPr>
        </p:nvSpPr>
        <p:spPr/>
        <p:txBody>
          <a:bodyPr/>
          <a:lstStyle/>
          <a:p>
            <a:r>
              <a:rPr lang="zh-CN" altLang="en-US" dirty="0"/>
              <a:t>人工智能学院             数据挖掘                 课程团队</a:t>
            </a:r>
            <a:endParaRPr lang="en-US" altLang="zh-CN"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节标题">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30480" y="-10159"/>
            <a:ext cx="12263120" cy="1223299"/>
          </a:xfrm>
          <a:prstGeom prst="rect">
            <a:avLst/>
          </a:prstGeom>
          <a:solidFill>
            <a:srgbClr val="2E559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3C3840E-6B98-6044-A121-1B6EBB64CCCD}" type="datetime1">
              <a:rPr kumimoji="1" lang="zh-CN" altLang="en-US" smtClean="0"/>
              <a:t>2023-4-13</a:t>
            </a:fld>
            <a:endParaRPr kumimoji="1" lang="zh-CN" altLang="en-US"/>
          </a:p>
        </p:txBody>
      </p:sp>
      <p:sp>
        <p:nvSpPr>
          <p:cNvPr id="5" name="Footer Placeholder 4"/>
          <p:cNvSpPr>
            <a:spLocks noGrp="1"/>
          </p:cNvSpPr>
          <p:nvPr>
            <p:ph type="ftr" sz="quarter" idx="11"/>
          </p:nvPr>
        </p:nvSpPr>
        <p:spPr>
          <a:xfrm>
            <a:off x="4216400" y="6298818"/>
            <a:ext cx="4114800" cy="365125"/>
          </a:xfrm>
        </p:spPr>
        <p:txBody>
          <a:bodyPr/>
          <a:lstStyle>
            <a:lvl1pPr>
              <a:defRPr>
                <a:solidFill>
                  <a:schemeClr val="tx2"/>
                </a:solidFill>
              </a:defRPr>
            </a:lvl1pPr>
          </a:lstStyle>
          <a:p>
            <a:r>
              <a:rPr kumimoji="1" lang="zh-CN" altLang="en-US" dirty="0"/>
              <a:t>人工智能学院             数据挖掘                 课程团队</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4766CF5-CC93-3B40-87E8-2E9F5BD962AA}" type="slidenum">
              <a:rPr kumimoji="1" lang="zh-CN" altLang="en-US" smtClean="0"/>
              <a:t>‹#›</a:t>
            </a:fld>
            <a:endParaRPr kumimoji="1" lang="zh-CN" altLang="en-US"/>
          </a:p>
        </p:txBody>
      </p:sp>
      <p:sp>
        <p:nvSpPr>
          <p:cNvPr id="8" name="Title 1"/>
          <p:cNvSpPr>
            <a:spLocks noGrp="1"/>
          </p:cNvSpPr>
          <p:nvPr>
            <p:ph type="title"/>
          </p:nvPr>
        </p:nvSpPr>
        <p:spPr>
          <a:xfrm>
            <a:off x="322291" y="141058"/>
            <a:ext cx="10363200" cy="916777"/>
          </a:xfrm>
        </p:spPr>
        <p:txBody>
          <a:bodyPr>
            <a:normAutofit/>
          </a:bodyPr>
          <a:lstStyle>
            <a:lvl1pPr>
              <a:defRPr sz="3600" b="1">
                <a:solidFill>
                  <a:schemeClr val="bg1"/>
                </a:solidFill>
              </a:defRPr>
            </a:lvl1pPr>
          </a:lstStyle>
          <a:p>
            <a:r>
              <a:rPr lang="zh-CN" altLang="en-US" dirty="0"/>
              <a:t>单击此处编辑母版标题样式</a:t>
            </a:r>
            <a:endParaRPr lang="en-US" dirty="0"/>
          </a:p>
        </p:txBody>
      </p:sp>
      <p:sp>
        <p:nvSpPr>
          <p:cNvPr id="10" name="内容占位符 8"/>
          <p:cNvSpPr>
            <a:spLocks noGrp="1"/>
          </p:cNvSpPr>
          <p:nvPr>
            <p:ph sz="quarter" idx="13"/>
          </p:nvPr>
        </p:nvSpPr>
        <p:spPr>
          <a:xfrm>
            <a:off x="322291" y="1364357"/>
            <a:ext cx="11394696" cy="4789594"/>
          </a:xfrm>
        </p:spPr>
        <p:txBody>
          <a:bodyPr/>
          <a:lstStyle>
            <a:lvl1pPr>
              <a:lnSpc>
                <a:spcPct val="130000"/>
              </a:lnSpc>
              <a:defRPr sz="2400"/>
            </a:lvl1pPr>
            <a:lvl2pPr>
              <a:lnSpc>
                <a:spcPct val="130000"/>
              </a:lnSpc>
              <a:defRPr kumimoji="1" lang="zh-CN" altLang="en-US" sz="2400" kern="1200" dirty="0">
                <a:solidFill>
                  <a:schemeClr val="tx1"/>
                </a:solidFill>
                <a:latin typeface="+mn-lt"/>
                <a:ea typeface="+mn-ea"/>
                <a:cs typeface="+mn-cs"/>
              </a:defRPr>
            </a:lvl2pPr>
            <a:lvl3pPr>
              <a:lnSpc>
                <a:spcPct val="130000"/>
              </a:lnSpc>
              <a:defRPr/>
            </a:lvl3pPr>
            <a:lvl4pPr>
              <a:lnSpc>
                <a:spcPct val="130000"/>
              </a:lnSpc>
              <a:defRPr/>
            </a:lvl4pPr>
            <a:lvl5pPr>
              <a:lnSpc>
                <a:spcPct val="130000"/>
              </a:lnSpc>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35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7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2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33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2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Lst>
  <p:hf hd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25D99-EDEA-FD46-8985-BACDBB7C3A35}" type="datetime1">
              <a:rPr lang="zh-CN" altLang="en-US" smtClean="0"/>
              <a:t>2023-4-13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a:t>人工智能学院             数据挖掘                 课程团队</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55116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4" r:id="rId3"/>
    <p:sldLayoutId id="2147483815" r:id="rId4"/>
    <p:sldLayoutId id="2147483817" r:id="rId5"/>
    <p:sldLayoutId id="2147483825" r:id="rId6"/>
    <p:sldLayoutId id="2147483684" r:id="rId7"/>
    <p:sldLayoutId id="2147483693" r:id="rId8"/>
    <p:sldLayoutId id="2147483695" r:id="rId9"/>
    <p:sldLayoutId id="2147483687" r:id="rId10"/>
    <p:sldLayoutId id="2147483686" r:id="rId11"/>
    <p:sldLayoutId id="2147483827" r:id="rId12"/>
    <p:sldLayoutId id="2147483828" r:id="rId13"/>
    <p:sldLayoutId id="2147483829" r:id="rId14"/>
    <p:sldLayoutId id="2147483830"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9.w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0.w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3.wmf"/><Relationship Id="rId5" Type="http://schemas.openxmlformats.org/officeDocument/2006/relationships/oleObject" Target="../embeddings/oleObject13.bin"/><Relationship Id="rId4" Type="http://schemas.openxmlformats.org/officeDocument/2006/relationships/image" Target="../media/image22.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s>
</file>

<file path=ppt/slides/_rels/slide7.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04321" y="1923587"/>
            <a:ext cx="5784180" cy="1569660"/>
          </a:xfrm>
          <a:prstGeom prst="rect">
            <a:avLst/>
          </a:prstGeom>
          <a:noFill/>
        </p:spPr>
        <p:txBody>
          <a:bodyPr wrap="square" rtlCol="0">
            <a:spAutoFit/>
          </a:bodyPr>
          <a:lstStyle/>
          <a:p>
            <a:pPr algn="ctr"/>
            <a:r>
              <a:rPr lang="zh-CN" altLang="en-US" sz="4800" b="1" dirty="0">
                <a:solidFill>
                  <a:srgbClr val="526188"/>
                </a:solidFill>
                <a:latin typeface="微软雅黑" panose="020B0503020204020204" pitchFamily="34" charset="-122"/>
                <a:ea typeface="微软雅黑" panose="020B0503020204020204" pitchFamily="34" charset="-122"/>
              </a:rPr>
              <a:t>数据挖掘 </a:t>
            </a:r>
            <a:endParaRPr lang="en-US" altLang="zh-CN" sz="4800" b="1" dirty="0">
              <a:solidFill>
                <a:srgbClr val="526188"/>
              </a:solidFill>
              <a:latin typeface="微软雅黑" panose="020B0503020204020204" pitchFamily="34" charset="-122"/>
              <a:ea typeface="微软雅黑" panose="020B0503020204020204" pitchFamily="34" charset="-122"/>
            </a:endParaRPr>
          </a:p>
          <a:p>
            <a:pPr algn="ctr"/>
            <a:r>
              <a:rPr lang="zh-CN" altLang="en-US" sz="4800" b="1" dirty="0">
                <a:solidFill>
                  <a:srgbClr val="526188"/>
                </a:solidFill>
                <a:latin typeface="微软雅黑" panose="020B0503020204020204" pitchFamily="34" charset="-122"/>
                <a:ea typeface="微软雅黑" panose="020B0503020204020204" pitchFamily="34" charset="-122"/>
              </a:rPr>
              <a:t>第八讲</a:t>
            </a:r>
            <a:r>
              <a:rPr lang="en-US" altLang="zh-CN" sz="4800" b="1" dirty="0">
                <a:solidFill>
                  <a:srgbClr val="526188"/>
                </a:solidFill>
                <a:latin typeface="微软雅黑" panose="020B0503020204020204" pitchFamily="34" charset="-122"/>
                <a:ea typeface="微软雅黑" panose="020B0503020204020204" pitchFamily="34" charset="-122"/>
              </a:rPr>
              <a:t>·</a:t>
            </a:r>
            <a:r>
              <a:rPr lang="zh-CN" altLang="en-US" sz="4800" b="1" dirty="0">
                <a:solidFill>
                  <a:srgbClr val="526188"/>
                </a:solidFill>
                <a:latin typeface="微软雅黑" panose="020B0503020204020204" pitchFamily="34" charset="-122"/>
                <a:ea typeface="微软雅黑" panose="020B0503020204020204" pitchFamily="34" charset="-122"/>
              </a:rPr>
              <a:t> 分类</a:t>
            </a:r>
          </a:p>
        </p:txBody>
      </p:sp>
      <p:cxnSp>
        <p:nvCxnSpPr>
          <p:cNvPr id="24" name="直接连接符 23"/>
          <p:cNvCxnSpPr>
            <a:cxnSpLocks/>
          </p:cNvCxnSpPr>
          <p:nvPr/>
        </p:nvCxnSpPr>
        <p:spPr>
          <a:xfrm>
            <a:off x="1424157" y="3874122"/>
            <a:ext cx="5144509"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749914" y="1288966"/>
            <a:ext cx="4195043" cy="4280068"/>
            <a:chOff x="6698566" y="879190"/>
            <a:chExt cx="5376171" cy="5485135"/>
          </a:xfrm>
        </p:grpSpPr>
        <p:pic>
          <p:nvPicPr>
            <p:cNvPr id="35" name="图片 34"/>
            <p:cNvPicPr>
              <a:picLocks noChangeAspect="1"/>
            </p:cNvPicPr>
            <p:nvPr/>
          </p:nvPicPr>
          <p:blipFill>
            <a:blip r:embed="rId5"/>
            <a:stretch>
              <a:fillRect/>
            </a:stretch>
          </p:blipFill>
          <p:spPr>
            <a:xfrm>
              <a:off x="8811925" y="5470844"/>
              <a:ext cx="573074" cy="652329"/>
            </a:xfrm>
            <a:prstGeom prst="rect">
              <a:avLst/>
            </a:prstGeom>
          </p:spPr>
        </p:pic>
        <p:pic>
          <p:nvPicPr>
            <p:cNvPr id="33" name="图片 32"/>
            <p:cNvPicPr>
              <a:picLocks noChangeAspect="1"/>
            </p:cNvPicPr>
            <p:nvPr/>
          </p:nvPicPr>
          <p:blipFill>
            <a:blip r:embed="rId6"/>
            <a:stretch>
              <a:fillRect/>
            </a:stretch>
          </p:blipFill>
          <p:spPr>
            <a:xfrm>
              <a:off x="7483297" y="4565510"/>
              <a:ext cx="1438781" cy="1231499"/>
            </a:xfrm>
            <a:prstGeom prst="rect">
              <a:avLst/>
            </a:prstGeom>
          </p:spPr>
        </p:pic>
        <p:pic>
          <p:nvPicPr>
            <p:cNvPr id="31" name="图片 30"/>
            <p:cNvPicPr>
              <a:picLocks noChangeAspect="1"/>
            </p:cNvPicPr>
            <p:nvPr/>
          </p:nvPicPr>
          <p:blipFill>
            <a:blip r:embed="rId7"/>
            <a:stretch>
              <a:fillRect/>
            </a:stretch>
          </p:blipFill>
          <p:spPr>
            <a:xfrm>
              <a:off x="6698566" y="879190"/>
              <a:ext cx="3828620" cy="3298222"/>
            </a:xfrm>
            <a:prstGeom prst="rect">
              <a:avLst/>
            </a:prstGeom>
          </p:spPr>
        </p:pic>
        <p:pic>
          <p:nvPicPr>
            <p:cNvPr id="9" name="图片 8"/>
            <p:cNvPicPr>
              <a:picLocks noChangeAspect="1"/>
            </p:cNvPicPr>
            <p:nvPr/>
          </p:nvPicPr>
          <p:blipFill>
            <a:blip r:embed="rId8">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9"/>
            <a:stretch>
              <a:fillRect/>
            </a:stretch>
          </p:blipFill>
          <p:spPr>
            <a:xfrm>
              <a:off x="8520461" y="3297771"/>
              <a:ext cx="3554276" cy="3066554"/>
            </a:xfrm>
            <a:prstGeom prst="rect">
              <a:avLst/>
            </a:prstGeom>
          </p:spPr>
        </p:pic>
      </p:grpSp>
      <p:pic>
        <p:nvPicPr>
          <p:cNvPr id="4" name="音频 3">
            <a:hlinkClick r:id="" action="ppaction://media"/>
            <a:extLst>
              <a:ext uri="{FF2B5EF4-FFF2-40B4-BE49-F238E27FC236}">
                <a16:creationId xmlns:a16="http://schemas.microsoft.com/office/drawing/2014/main" id="{D3067A71-CF12-4D7F-A4A7-9DDAF2CED5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31625" y="6397625"/>
            <a:ext cx="244475" cy="244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5381"/>
    </mc:Choice>
    <mc:Fallback xmlns="">
      <p:transition advTm="4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灯片编号占位符 5">
            <a:extLst>
              <a:ext uri="{FF2B5EF4-FFF2-40B4-BE49-F238E27FC236}">
                <a16:creationId xmlns:a16="http://schemas.microsoft.com/office/drawing/2014/main" id="{6ADC45FB-CD03-484C-801D-BDDCF66695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0C4923D0-3F43-4B88-B6AE-D0B2911139C2}" type="slidenum">
              <a:rPr lang="zh-CN" altLang="en-US" sz="1400">
                <a:latin typeface="Arial" panose="020B0604020202020204" pitchFamily="34" charset="0"/>
                <a:ea typeface="楷体_GB2312" pitchFamily="49" charset="-122"/>
              </a:rPr>
              <a:pPr algn="r">
                <a:spcBef>
                  <a:spcPct val="0"/>
                </a:spcBef>
                <a:buClrTx/>
                <a:buFontTx/>
                <a:buNone/>
              </a:pPr>
              <a:t>10</a:t>
            </a:fld>
            <a:endParaRPr lang="zh-CN" altLang="en-US" sz="1400">
              <a:latin typeface="Arial" panose="020B0604020202020204" pitchFamily="34" charset="0"/>
              <a:ea typeface="楷体_GB2312" pitchFamily="49" charset="-122"/>
            </a:endParaRPr>
          </a:p>
        </p:txBody>
      </p:sp>
      <p:sp>
        <p:nvSpPr>
          <p:cNvPr id="76802" name="Rectangle 2">
            <a:extLst>
              <a:ext uri="{FF2B5EF4-FFF2-40B4-BE49-F238E27FC236}">
                <a16:creationId xmlns:a16="http://schemas.microsoft.com/office/drawing/2014/main" id="{E587F287-FAB2-4D3E-829A-1D9380F5BF43}"/>
              </a:ext>
            </a:extLst>
          </p:cNvPr>
          <p:cNvSpPr>
            <a:spLocks noGrp="1" noChangeArrowheads="1"/>
          </p:cNvSpPr>
          <p:nvPr>
            <p:ph type="title"/>
          </p:nvPr>
        </p:nvSpPr>
        <p:spPr/>
        <p:txBody>
          <a:bodyPr>
            <a:normAutofit/>
          </a:bodyPr>
          <a:lstStyle/>
          <a:p>
            <a:r>
              <a:rPr b="0" dirty="0" err="1"/>
              <a:t>贝叶斯定理</a:t>
            </a:r>
            <a:endParaRPr b="0" dirty="0"/>
          </a:p>
        </p:txBody>
      </p:sp>
      <p:sp>
        <p:nvSpPr>
          <p:cNvPr id="76803" name="Rectangle 3">
            <a:extLst>
              <a:ext uri="{FF2B5EF4-FFF2-40B4-BE49-F238E27FC236}">
                <a16:creationId xmlns:a16="http://schemas.microsoft.com/office/drawing/2014/main" id="{CE741B27-A4EF-4ED5-9037-810182064423}"/>
              </a:ext>
            </a:extLst>
          </p:cNvPr>
          <p:cNvSpPr>
            <a:spLocks noGrp="1" noChangeArrowheads="1"/>
          </p:cNvSpPr>
          <p:nvPr>
            <p:ph sz="quarter" idx="13"/>
          </p:nvPr>
        </p:nvSpPr>
        <p:spPr/>
        <p:txBody>
          <a:bodyPr>
            <a:normAutofit/>
          </a:bodyPr>
          <a:lstStyle/>
          <a:p>
            <a:pPr eaLnBrk="1" hangingPunct="1">
              <a:lnSpc>
                <a:spcPct val="150000"/>
              </a:lnSpc>
            </a:pPr>
            <a:r>
              <a:t>设</a:t>
            </a:r>
            <a:r>
              <a:rPr lang="en-US" altLang="zh-CN"/>
              <a:t>X</a:t>
            </a:r>
            <a:r>
              <a:t>是数据元组，用</a:t>
            </a:r>
            <a:r>
              <a:rPr lang="en-US" altLang="zh-CN"/>
              <a:t>n</a:t>
            </a:r>
            <a:r>
              <a:t>个属性描述；</a:t>
            </a:r>
            <a:r>
              <a:rPr lang="en-US" altLang="zh-CN"/>
              <a:t>H</a:t>
            </a:r>
            <a:r>
              <a:t>为某种假设，如元组属于某特定类</a:t>
            </a:r>
            <a:r>
              <a:rPr lang="en-US" altLang="zh-CN"/>
              <a:t>C</a:t>
            </a:r>
            <a:r>
              <a:t>。</a:t>
            </a:r>
            <a:endParaRPr lang="en-US"/>
          </a:p>
          <a:p>
            <a:pPr eaLnBrk="1" hangingPunct="1">
              <a:lnSpc>
                <a:spcPct val="150000"/>
              </a:lnSpc>
            </a:pPr>
            <a:r>
              <a:t>对分类问题，我们希望确定 </a:t>
            </a:r>
            <a:r>
              <a:rPr lang="en-US" altLang="zh-CN"/>
              <a:t>P(H|X)----</a:t>
            </a:r>
            <a:r>
              <a:t>给定观测数据元组</a:t>
            </a:r>
            <a:r>
              <a:rPr lang="en-US" altLang="zh-CN"/>
              <a:t>X</a:t>
            </a:r>
            <a:r>
              <a:t>，假设</a:t>
            </a:r>
            <a:r>
              <a:rPr lang="en-US" altLang="zh-CN"/>
              <a:t>H</a:t>
            </a:r>
            <a:r>
              <a:t>成立的概率</a:t>
            </a:r>
            <a:endParaRPr lang="en-US"/>
          </a:p>
          <a:p>
            <a:pPr eaLnBrk="1" hangingPunct="1">
              <a:lnSpc>
                <a:spcPct val="150000"/>
              </a:lnSpc>
            </a:pPr>
            <a:r>
              <a:rPr>
                <a:solidFill>
                  <a:srgbClr val="FF0000"/>
                </a:solidFill>
              </a:rPr>
              <a:t>先验概率</a:t>
            </a:r>
            <a:r>
              <a:t> </a:t>
            </a:r>
            <a:r>
              <a:rPr lang="en-US" altLang="zh-CN"/>
              <a:t>P(H) </a:t>
            </a:r>
            <a:r>
              <a:rPr lang="en-US"/>
              <a:t>(</a:t>
            </a:r>
            <a:r>
              <a:rPr lang="en-US" altLang="zh-CN"/>
              <a:t>prior probability)</a:t>
            </a:r>
            <a:r>
              <a:rPr lang="en-US"/>
              <a:t>：</a:t>
            </a:r>
            <a:r>
              <a:t>表示</a:t>
            </a:r>
            <a:r>
              <a:rPr lang="en-US" altLang="zh-CN"/>
              <a:t>H</a:t>
            </a:r>
            <a:r>
              <a:t>的先验概率</a:t>
            </a:r>
          </a:p>
          <a:p>
            <a:pPr eaLnBrk="1" hangingPunct="1">
              <a:lnSpc>
                <a:spcPct val="150000"/>
              </a:lnSpc>
            </a:pPr>
            <a:r>
              <a:rPr>
                <a:solidFill>
                  <a:srgbClr val="FF0000"/>
                </a:solidFill>
              </a:rPr>
              <a:t>后验概率</a:t>
            </a:r>
            <a:r>
              <a:t> </a:t>
            </a:r>
            <a:r>
              <a:rPr lang="en-US" altLang="zh-CN"/>
              <a:t>P(H|X) </a:t>
            </a:r>
            <a:r>
              <a:t>( </a:t>
            </a:r>
            <a:r>
              <a:rPr lang="en-US" altLang="zh-CN"/>
              <a:t>posterior probability )</a:t>
            </a:r>
            <a:r>
              <a:t>：表示已知</a:t>
            </a:r>
            <a:r>
              <a:rPr lang="en-US" altLang="zh-CN"/>
              <a:t>X</a:t>
            </a:r>
            <a:r>
              <a:t>，</a:t>
            </a:r>
            <a:r>
              <a:rPr lang="en-US" altLang="zh-CN"/>
              <a:t>H</a:t>
            </a:r>
            <a:r>
              <a:t>发生的后验概率</a:t>
            </a:r>
          </a:p>
          <a:p>
            <a:pPr eaLnBrk="1" hangingPunct="1">
              <a:lnSpc>
                <a:spcPct val="150000"/>
              </a:lnSpc>
            </a:pPr>
            <a:r>
              <a:rPr b="1">
                <a:solidFill>
                  <a:srgbClr val="223BF4"/>
                </a:solidFill>
              </a:rPr>
              <a:t>贝叶斯定理：</a:t>
            </a:r>
            <a:endParaRPr lang="en-US" altLang="zh-CN" b="1">
              <a:solidFill>
                <a:srgbClr val="223BF4"/>
              </a:solidFill>
            </a:endParaRPr>
          </a:p>
        </p:txBody>
      </p:sp>
      <p:graphicFrame>
        <p:nvGraphicFramePr>
          <p:cNvPr id="76805" name="Object 4">
            <a:extLst>
              <a:ext uri="{FF2B5EF4-FFF2-40B4-BE49-F238E27FC236}">
                <a16:creationId xmlns:a16="http://schemas.microsoft.com/office/drawing/2014/main" id="{6E1E0B3E-7354-41CA-A142-76DF46038868}"/>
              </a:ext>
            </a:extLst>
          </p:cNvPr>
          <p:cNvGraphicFramePr>
            <a:graphicFrameLocks noChangeAspect="1"/>
          </p:cNvGraphicFramePr>
          <p:nvPr>
            <p:extLst>
              <p:ext uri="{D42A27DB-BD31-4B8C-83A1-F6EECF244321}">
                <p14:modId xmlns:p14="http://schemas.microsoft.com/office/powerpoint/2010/main" val="474696526"/>
              </p:ext>
            </p:extLst>
          </p:nvPr>
        </p:nvGraphicFramePr>
        <p:xfrm>
          <a:off x="3579813" y="4797443"/>
          <a:ext cx="3805237" cy="911206"/>
        </p:xfrm>
        <a:graphic>
          <a:graphicData uri="http://schemas.openxmlformats.org/presentationml/2006/ole">
            <mc:AlternateContent xmlns:mc="http://schemas.openxmlformats.org/markup-compatibility/2006">
              <mc:Choice xmlns:v="urn:schemas-microsoft-com:vml" Requires="v">
                <p:oleObj spid="_x0000_s51506" name="Equation" r:id="rId4" imgW="2463800" imgH="558800" progId="Equation.3">
                  <p:embed/>
                </p:oleObj>
              </mc:Choice>
              <mc:Fallback>
                <p:oleObj name="Equation" r:id="rId4" imgW="2463800" imgH="558800" progId="Equation.3">
                  <p:embed/>
                  <p:pic>
                    <p:nvPicPr>
                      <p:cNvPr id="76805" name="Object 4">
                        <a:extLst>
                          <a:ext uri="{FF2B5EF4-FFF2-40B4-BE49-F238E27FC236}">
                            <a16:creationId xmlns:a16="http://schemas.microsoft.com/office/drawing/2014/main" id="{6E1E0B3E-7354-41CA-A142-76DF460388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9813" y="4797443"/>
                        <a:ext cx="3805237" cy="911206"/>
                      </a:xfrm>
                      <a:prstGeom prst="rect">
                        <a:avLst/>
                      </a:prstGeom>
                      <a:noFill/>
                      <a:ln>
                        <a:noFill/>
                      </a:ln>
                      <a:extLst/>
                    </p:spPr>
                  </p:pic>
                </p:oleObj>
              </mc:Fallback>
            </mc:AlternateContent>
          </a:graphicData>
        </a:graphic>
      </p:graphicFrame>
      <p:sp>
        <p:nvSpPr>
          <p:cNvPr id="6" name="页脚占位符 3">
            <a:extLst>
              <a:ext uri="{FF2B5EF4-FFF2-40B4-BE49-F238E27FC236}">
                <a16:creationId xmlns:a16="http://schemas.microsoft.com/office/drawing/2014/main" id="{A521F2A1-8A6E-4406-A9A5-32D5B862E09B}"/>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1818378923"/>
      </p:ext>
    </p:extLst>
  </p:cSld>
  <p:clrMapOvr>
    <a:masterClrMapping/>
  </p:clrMapOvr>
  <mc:AlternateContent xmlns:mc="http://schemas.openxmlformats.org/markup-compatibility/2006" xmlns:p14="http://schemas.microsoft.com/office/powerpoint/2010/main">
    <mc:Choice Requires="p14">
      <p:transition p14:dur="0" advTm="61810"/>
    </mc:Choice>
    <mc:Fallback xmlns="">
      <p:transition advTm="6181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灯片编号占位符 3">
            <a:extLst>
              <a:ext uri="{FF2B5EF4-FFF2-40B4-BE49-F238E27FC236}">
                <a16:creationId xmlns:a16="http://schemas.microsoft.com/office/drawing/2014/main" id="{5EAC0D9E-DEEB-4E5D-A2CB-51A98DEDE0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AC479728-23D7-4FB3-927E-45FD046F06DF}" type="slidenum">
              <a:rPr lang="zh-CN" altLang="en-US" sz="1400">
                <a:latin typeface="Arial" panose="020B0604020202020204" pitchFamily="34" charset="0"/>
                <a:ea typeface="楷体_GB2312" pitchFamily="49" charset="-122"/>
              </a:rPr>
              <a:pPr algn="r">
                <a:spcBef>
                  <a:spcPct val="0"/>
                </a:spcBef>
                <a:buClrTx/>
                <a:buFontTx/>
                <a:buNone/>
              </a:pPr>
              <a:t>11</a:t>
            </a:fld>
            <a:endParaRPr lang="zh-CN" altLang="en-US" sz="1400">
              <a:latin typeface="Arial" panose="020B0604020202020204" pitchFamily="34" charset="0"/>
              <a:ea typeface="楷体_GB2312" pitchFamily="49" charset="-122"/>
            </a:endParaRPr>
          </a:p>
        </p:txBody>
      </p:sp>
      <p:sp>
        <p:nvSpPr>
          <p:cNvPr id="78850" name="标题 1">
            <a:extLst>
              <a:ext uri="{FF2B5EF4-FFF2-40B4-BE49-F238E27FC236}">
                <a16:creationId xmlns:a16="http://schemas.microsoft.com/office/drawing/2014/main" id="{36CD9B9C-ADF2-44C9-8236-98DFCB7D8B44}"/>
              </a:ext>
            </a:extLst>
          </p:cNvPr>
          <p:cNvSpPr>
            <a:spLocks noGrp="1" noChangeArrowheads="1"/>
          </p:cNvSpPr>
          <p:nvPr>
            <p:ph type="title"/>
          </p:nvPr>
        </p:nvSpPr>
        <p:spPr/>
        <p:txBody>
          <a:bodyPr/>
          <a:lstStyle/>
          <a:p>
            <a:pPr eaLnBrk="1" hangingPunct="1"/>
            <a:r>
              <a:rPr b="0" dirty="0" err="1"/>
              <a:t>例子</a:t>
            </a:r>
            <a:endParaRPr b="0" dirty="0"/>
          </a:p>
        </p:txBody>
      </p:sp>
      <p:sp>
        <p:nvSpPr>
          <p:cNvPr id="78851" name="内容占位符 2">
            <a:extLst>
              <a:ext uri="{FF2B5EF4-FFF2-40B4-BE49-F238E27FC236}">
                <a16:creationId xmlns:a16="http://schemas.microsoft.com/office/drawing/2014/main" id="{F23384EA-9A90-420B-BCFE-D1AD6AD5ABFA}"/>
              </a:ext>
            </a:extLst>
          </p:cNvPr>
          <p:cNvSpPr>
            <a:spLocks noGrp="1" noChangeArrowheads="1"/>
          </p:cNvSpPr>
          <p:nvPr>
            <p:ph sz="quarter" idx="13"/>
          </p:nvPr>
        </p:nvSpPr>
        <p:spPr/>
        <p:txBody>
          <a:bodyPr/>
          <a:lstStyle/>
          <a:p>
            <a:pPr eaLnBrk="1" hangingPunct="1"/>
            <a:r>
              <a:rPr dirty="0" err="1"/>
              <a:t>假设数据元组是顾客（由属性</a:t>
            </a:r>
            <a:r>
              <a:rPr lang="en-US" altLang="zh-CN" dirty="0" err="1"/>
              <a:t>age</a:t>
            </a:r>
            <a:r>
              <a:rPr dirty="0" err="1"/>
              <a:t>和</a:t>
            </a:r>
            <a:r>
              <a:rPr lang="en-US" altLang="zh-CN" dirty="0" err="1"/>
              <a:t>income</a:t>
            </a:r>
            <a:r>
              <a:rPr dirty="0" err="1"/>
              <a:t>描述</a:t>
            </a:r>
            <a:r>
              <a:rPr dirty="0"/>
              <a:t>）；</a:t>
            </a:r>
            <a:r>
              <a:rPr lang="en-US" altLang="zh-CN" dirty="0"/>
              <a:t>X</a:t>
            </a:r>
            <a:r>
              <a:rPr dirty="0"/>
              <a:t>是一个顾客，年龄是</a:t>
            </a:r>
            <a:r>
              <a:rPr lang="en-US" dirty="0"/>
              <a:t>35</a:t>
            </a:r>
            <a:r>
              <a:rPr dirty="0"/>
              <a:t>岁，收入是</a:t>
            </a:r>
            <a:r>
              <a:rPr lang="en-US" dirty="0"/>
              <a:t>40000</a:t>
            </a:r>
            <a:r>
              <a:rPr dirty="0"/>
              <a:t>；</a:t>
            </a:r>
            <a:r>
              <a:rPr lang="en-US" altLang="zh-CN" dirty="0"/>
              <a:t>H</a:t>
            </a:r>
            <a:r>
              <a:rPr dirty="0"/>
              <a:t>表示假设顾客将买计算机。则</a:t>
            </a:r>
            <a:endParaRPr lang="en-US" dirty="0"/>
          </a:p>
          <a:p>
            <a:pPr lvl="1" eaLnBrk="1" hangingPunct="1"/>
            <a:r>
              <a:rPr lang="en-US" altLang="zh-CN" sz="2800" dirty="0"/>
              <a:t>P(H) </a:t>
            </a:r>
            <a:r>
              <a:rPr sz="2800" dirty="0"/>
              <a:t>表示任意一个顾客将买计算机的概率；</a:t>
            </a:r>
            <a:endParaRPr lang="en-US" sz="2800" dirty="0"/>
          </a:p>
          <a:p>
            <a:pPr lvl="1" eaLnBrk="1" hangingPunct="1"/>
            <a:r>
              <a:rPr lang="en-US" altLang="zh-CN" sz="2800" dirty="0"/>
              <a:t>P(H|X) </a:t>
            </a:r>
            <a:r>
              <a:rPr sz="2800" dirty="0"/>
              <a:t>表示知道顾客的年龄和收入时，顾客</a:t>
            </a:r>
            <a:r>
              <a:rPr lang="en-US" altLang="zh-CN" sz="2800" dirty="0"/>
              <a:t>X</a:t>
            </a:r>
            <a:r>
              <a:rPr sz="2800" dirty="0"/>
              <a:t>将买计算机的概率；</a:t>
            </a:r>
            <a:endParaRPr lang="en-US" sz="2800" dirty="0"/>
          </a:p>
          <a:p>
            <a:pPr lvl="1" eaLnBrk="1" hangingPunct="1"/>
            <a:r>
              <a:rPr lang="en-US" altLang="zh-CN" sz="2800" dirty="0"/>
              <a:t>P(X|H) </a:t>
            </a:r>
            <a:r>
              <a:rPr sz="2800" dirty="0"/>
              <a:t>表示已知顾客买了计算机，顾客是</a:t>
            </a:r>
            <a:r>
              <a:rPr lang="en-US" sz="2800" dirty="0"/>
              <a:t>35</a:t>
            </a:r>
            <a:r>
              <a:rPr sz="2800" dirty="0"/>
              <a:t>岁并且收入为</a:t>
            </a:r>
            <a:r>
              <a:rPr lang="en-US" sz="2800" dirty="0"/>
              <a:t>40000</a:t>
            </a:r>
            <a:r>
              <a:rPr sz="2800" dirty="0"/>
              <a:t>的概率；</a:t>
            </a:r>
          </a:p>
        </p:txBody>
      </p:sp>
      <p:sp>
        <p:nvSpPr>
          <p:cNvPr id="5" name="页脚占位符 3">
            <a:extLst>
              <a:ext uri="{FF2B5EF4-FFF2-40B4-BE49-F238E27FC236}">
                <a16:creationId xmlns:a16="http://schemas.microsoft.com/office/drawing/2014/main" id="{02DE8660-3467-44FB-AEAC-798AE925B9E2}"/>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182575999"/>
      </p:ext>
    </p:extLst>
  </p:cSld>
  <p:clrMapOvr>
    <a:masterClrMapping/>
  </p:clrMapOvr>
  <mc:AlternateContent xmlns:mc="http://schemas.openxmlformats.org/markup-compatibility/2006" xmlns:p14="http://schemas.microsoft.com/office/powerpoint/2010/main">
    <mc:Choice Requires="p14">
      <p:transition p14:dur="0" advTm="42760"/>
    </mc:Choice>
    <mc:Fallback xmlns="">
      <p:transition advTm="4276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灯片编号占位符 5">
            <a:extLst>
              <a:ext uri="{FF2B5EF4-FFF2-40B4-BE49-F238E27FC236}">
                <a16:creationId xmlns:a16="http://schemas.microsoft.com/office/drawing/2014/main" id="{4ECDF02A-10C8-4DA6-99E1-487C3FF1B2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B9C6DF65-B9FC-4C62-8F7E-7416C1630919}" type="slidenum">
              <a:rPr lang="zh-CN" altLang="en-US" sz="1400">
                <a:latin typeface="Arial" panose="020B0604020202020204" pitchFamily="34" charset="0"/>
                <a:ea typeface="楷体_GB2312" pitchFamily="49" charset="-122"/>
              </a:rPr>
              <a:pPr algn="r">
                <a:spcBef>
                  <a:spcPct val="0"/>
                </a:spcBef>
                <a:buClrTx/>
                <a:buFontTx/>
                <a:buNone/>
              </a:pPr>
              <a:t>12</a:t>
            </a:fld>
            <a:endParaRPr lang="zh-CN" altLang="en-US" sz="1400">
              <a:latin typeface="Arial" panose="020B0604020202020204" pitchFamily="34" charset="0"/>
              <a:ea typeface="楷体_GB2312" pitchFamily="49" charset="-122"/>
            </a:endParaRPr>
          </a:p>
        </p:txBody>
      </p:sp>
      <p:sp>
        <p:nvSpPr>
          <p:cNvPr id="79874" name="Rectangle 2">
            <a:extLst>
              <a:ext uri="{FF2B5EF4-FFF2-40B4-BE49-F238E27FC236}">
                <a16:creationId xmlns:a16="http://schemas.microsoft.com/office/drawing/2014/main" id="{9C8695B7-46BC-4606-8583-D35326A7948D}"/>
              </a:ext>
            </a:extLst>
          </p:cNvPr>
          <p:cNvSpPr>
            <a:spLocks noGrp="1" noChangeArrowheads="1"/>
          </p:cNvSpPr>
          <p:nvPr>
            <p:ph type="title"/>
          </p:nvPr>
        </p:nvSpPr>
        <p:spPr/>
        <p:txBody>
          <a:bodyPr/>
          <a:lstStyle/>
          <a:p>
            <a:pPr eaLnBrk="1" hangingPunct="1"/>
            <a:r>
              <a:rPr b="0" dirty="0" err="1"/>
              <a:t>朴素贝叶斯分类</a:t>
            </a:r>
            <a:r>
              <a:rPr lang="en-US" altLang="zh-CN" b="0" dirty="0"/>
              <a:t>(1/5)</a:t>
            </a:r>
            <a:endParaRPr b="0" dirty="0"/>
          </a:p>
        </p:txBody>
      </p:sp>
      <p:sp>
        <p:nvSpPr>
          <p:cNvPr id="79875" name="Rectangle 3">
            <a:extLst>
              <a:ext uri="{FF2B5EF4-FFF2-40B4-BE49-F238E27FC236}">
                <a16:creationId xmlns:a16="http://schemas.microsoft.com/office/drawing/2014/main" id="{25F14A8F-7837-4C57-8F28-53CEC474C8B3}"/>
              </a:ext>
            </a:extLst>
          </p:cNvPr>
          <p:cNvSpPr>
            <a:spLocks noGrp="1" noChangeArrowheads="1"/>
          </p:cNvSpPr>
          <p:nvPr>
            <p:ph sz="quarter" idx="13"/>
          </p:nvPr>
        </p:nvSpPr>
        <p:spPr/>
        <p:txBody>
          <a:bodyPr>
            <a:normAutofit lnSpcReduction="10000"/>
          </a:bodyPr>
          <a:lstStyle/>
          <a:p>
            <a:pPr eaLnBrk="1" hangingPunct="1">
              <a:lnSpc>
                <a:spcPct val="90000"/>
              </a:lnSpc>
            </a:pPr>
            <a:r>
              <a:rPr dirty="0" err="1"/>
              <a:t>设</a:t>
            </a:r>
            <a:r>
              <a:rPr lang="en-US" altLang="zh-CN" dirty="0" err="1"/>
              <a:t>D</a:t>
            </a:r>
            <a:r>
              <a:rPr dirty="0" err="1"/>
              <a:t>是训练元组及相关联的类标号的集合，每一个元组用一个</a:t>
            </a:r>
            <a:r>
              <a:rPr lang="en-US" altLang="zh-CN" dirty="0" err="1"/>
              <a:t>n</a:t>
            </a:r>
            <a:r>
              <a:rPr dirty="0" err="1"/>
              <a:t>维属性向量</a:t>
            </a:r>
            <a:r>
              <a:rPr dirty="0"/>
              <a:t> </a:t>
            </a:r>
            <a:r>
              <a:rPr lang="en-US" altLang="zh-CN" dirty="0">
                <a:ea typeface="SimSun" panose="02010600030101010101" pitchFamily="2" charset="-122"/>
              </a:rPr>
              <a:t>X = (x</a:t>
            </a:r>
            <a:r>
              <a:rPr lang="en-US" altLang="zh-CN" baseline="-25000" dirty="0">
                <a:ea typeface="SimSun" panose="02010600030101010101" pitchFamily="2" charset="-122"/>
              </a:rPr>
              <a:t>1</a:t>
            </a:r>
            <a:r>
              <a:rPr lang="en-US" altLang="zh-CN" dirty="0">
                <a:ea typeface="SimSun" panose="02010600030101010101" pitchFamily="2" charset="-122"/>
              </a:rPr>
              <a:t>, x</a:t>
            </a:r>
            <a:r>
              <a:rPr lang="en-US" altLang="zh-CN" baseline="-25000" dirty="0">
                <a:ea typeface="SimSun" panose="02010600030101010101" pitchFamily="2" charset="-122"/>
              </a:rPr>
              <a:t>2</a:t>
            </a:r>
            <a:r>
              <a:rPr lang="en-US" altLang="zh-CN" dirty="0">
                <a:ea typeface="SimSun" panose="02010600030101010101" pitchFamily="2" charset="-122"/>
              </a:rPr>
              <a:t>, …, </a:t>
            </a:r>
            <a:r>
              <a:rPr lang="en-US" altLang="zh-CN" dirty="0" err="1">
                <a:ea typeface="SimSun" panose="02010600030101010101" pitchFamily="2" charset="-122"/>
              </a:rPr>
              <a:t>x</a:t>
            </a:r>
            <a:r>
              <a:rPr lang="en-US" altLang="zh-CN" baseline="-25000" dirty="0" err="1">
                <a:ea typeface="SimSun" panose="02010600030101010101" pitchFamily="2" charset="-122"/>
              </a:rPr>
              <a:t>n</a:t>
            </a:r>
            <a:r>
              <a:rPr lang="en-US" altLang="zh-CN" dirty="0">
                <a:ea typeface="SimSun" panose="02010600030101010101" pitchFamily="2" charset="-122"/>
              </a:rPr>
              <a:t>) </a:t>
            </a:r>
            <a:r>
              <a:rPr dirty="0" err="1">
                <a:ea typeface="SimSun" panose="02010600030101010101" pitchFamily="2" charset="-122"/>
              </a:rPr>
              <a:t>表示</a:t>
            </a:r>
            <a:endParaRPr lang="en-US" dirty="0"/>
          </a:p>
          <a:p>
            <a:pPr eaLnBrk="1" hangingPunct="1">
              <a:lnSpc>
                <a:spcPct val="90000"/>
              </a:lnSpc>
            </a:pPr>
            <a:r>
              <a:rPr dirty="0"/>
              <a:t>假定有</a:t>
            </a:r>
            <a:r>
              <a:rPr lang="en-US" altLang="zh-CN" dirty="0"/>
              <a:t>m</a:t>
            </a:r>
            <a:r>
              <a:rPr dirty="0"/>
              <a:t>个类</a:t>
            </a:r>
            <a:r>
              <a:rPr lang="en-US" altLang="zh-CN" dirty="0"/>
              <a:t>C1,…,</a:t>
            </a:r>
            <a:r>
              <a:rPr lang="en-US" altLang="zh-CN" dirty="0" err="1"/>
              <a:t>Cm</a:t>
            </a:r>
            <a:r>
              <a:rPr dirty="0" err="1"/>
              <a:t>，对于数据样本</a:t>
            </a:r>
            <a:r>
              <a:rPr lang="en-US" altLang="zh-CN" dirty="0" err="1"/>
              <a:t>X</a:t>
            </a:r>
            <a:r>
              <a:rPr dirty="0" err="1"/>
              <a:t>，分类法预测</a:t>
            </a:r>
            <a:r>
              <a:rPr lang="en-US" altLang="zh-CN" dirty="0" err="1"/>
              <a:t>X</a:t>
            </a:r>
            <a:r>
              <a:rPr dirty="0" err="1"/>
              <a:t>属于类</a:t>
            </a:r>
            <a:r>
              <a:rPr lang="en-US" altLang="zh-CN" dirty="0" err="1"/>
              <a:t>Ci</a:t>
            </a:r>
            <a:r>
              <a:rPr dirty="0" err="1"/>
              <a:t>，当且仅当</a:t>
            </a:r>
            <a:endParaRPr dirty="0"/>
          </a:p>
          <a:p>
            <a:pPr algn="ctr" eaLnBrk="1" hangingPunct="1">
              <a:lnSpc>
                <a:spcPct val="90000"/>
              </a:lnSpc>
              <a:buFont typeface="Wingdings" panose="05000000000000000000" pitchFamily="2" charset="2"/>
              <a:buNone/>
            </a:pPr>
            <a:r>
              <a:rPr sz="2400" dirty="0">
                <a:ea typeface="SimSun" panose="02010600030101010101" pitchFamily="2" charset="-122"/>
              </a:rPr>
              <a:t>	</a:t>
            </a:r>
            <a:r>
              <a:rPr lang="en-US" altLang="zh-CN" sz="2400" dirty="0">
                <a:ea typeface="SimSun" panose="02010600030101010101" pitchFamily="2" charset="-122"/>
              </a:rPr>
              <a:t>P(</a:t>
            </a:r>
            <a:r>
              <a:rPr lang="en-US" altLang="zh-CN" sz="2400" dirty="0" err="1">
                <a:ea typeface="SimSun" panose="02010600030101010101" pitchFamily="2" charset="-122"/>
              </a:rPr>
              <a:t>C</a:t>
            </a:r>
            <a:r>
              <a:rPr lang="en-US" altLang="zh-CN" sz="2400" baseline="-25000" dirty="0" err="1">
                <a:ea typeface="SimSun" panose="02010600030101010101" pitchFamily="2" charset="-122"/>
              </a:rPr>
              <a:t>i</a:t>
            </a:r>
            <a:r>
              <a:rPr lang="en-US" altLang="zh-CN" sz="2400" dirty="0" err="1">
                <a:ea typeface="SimSun" panose="02010600030101010101" pitchFamily="2" charset="-122"/>
              </a:rPr>
              <a:t>|X</a:t>
            </a:r>
            <a:r>
              <a:rPr lang="en-US" altLang="zh-CN" sz="2400" dirty="0">
                <a:ea typeface="SimSun" panose="02010600030101010101" pitchFamily="2" charset="-122"/>
              </a:rPr>
              <a:t>)&gt; P(</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r>
              <a:rPr lang="en-US" altLang="zh-CN" sz="2400" dirty="0" err="1">
                <a:ea typeface="SimSun" panose="02010600030101010101" pitchFamily="2" charset="-122"/>
              </a:rPr>
              <a:t>|X</a:t>
            </a:r>
            <a:r>
              <a:rPr lang="en-US" altLang="zh-CN" sz="2400" dirty="0">
                <a:ea typeface="SimSun" panose="02010600030101010101" pitchFamily="2" charset="-122"/>
              </a:rPr>
              <a:t>)</a:t>
            </a:r>
            <a:r>
              <a:rPr sz="2400" dirty="0">
                <a:ea typeface="SimSun" panose="02010600030101010101" pitchFamily="2" charset="-122"/>
              </a:rPr>
              <a:t>		</a:t>
            </a:r>
            <a:r>
              <a:rPr lang="en-US" altLang="zh-CN" sz="2400" dirty="0">
                <a:ea typeface="SimSun" panose="02010600030101010101" pitchFamily="2" charset="-122"/>
              </a:rPr>
              <a:t>1</a:t>
            </a:r>
            <a:r>
              <a:rPr lang="en-US" altLang="zh-CN" dirty="0">
                <a:ea typeface="SimSun" panose="02010600030101010101" pitchFamily="2" charset="-122"/>
              </a:rPr>
              <a:t>≤</a:t>
            </a:r>
            <a:r>
              <a:rPr lang="en-US" altLang="zh-CN" sz="2400" dirty="0">
                <a:ea typeface="SimSun" panose="02010600030101010101" pitchFamily="2" charset="-122"/>
              </a:rPr>
              <a:t>j </a:t>
            </a:r>
            <a:r>
              <a:rPr lang="en-US" altLang="zh-CN" dirty="0">
                <a:ea typeface="SimSun" panose="02010600030101010101" pitchFamily="2" charset="-122"/>
              </a:rPr>
              <a:t>≤</a:t>
            </a:r>
            <a:r>
              <a:rPr lang="en-US" altLang="zh-CN" sz="2400" dirty="0">
                <a:ea typeface="SimSun" panose="02010600030101010101" pitchFamily="2" charset="-122"/>
              </a:rPr>
              <a:t> </a:t>
            </a:r>
            <a:r>
              <a:rPr lang="en-US" altLang="zh-CN" sz="2400" dirty="0" err="1">
                <a:ea typeface="SimSun" panose="02010600030101010101" pitchFamily="2" charset="-122"/>
              </a:rPr>
              <a:t>m</a:t>
            </a:r>
            <a:r>
              <a:rPr sz="2400" dirty="0" err="1">
                <a:ea typeface="SimSun" panose="02010600030101010101" pitchFamily="2" charset="-122"/>
              </a:rPr>
              <a:t>，</a:t>
            </a:r>
            <a:r>
              <a:rPr lang="en-US" altLang="zh-CN" sz="2400" dirty="0" err="1">
                <a:ea typeface="SimSun" panose="02010600030101010101" pitchFamily="2" charset="-122"/>
              </a:rPr>
              <a:t>j</a:t>
            </a:r>
            <a:r>
              <a:rPr lang="en-US" altLang="zh-CN" dirty="0" err="1">
                <a:ea typeface="SimSun" panose="02010600030101010101" pitchFamily="2" charset="-122"/>
              </a:rPr>
              <a:t>≠</a:t>
            </a:r>
            <a:r>
              <a:rPr lang="en-US" altLang="zh-CN" sz="2400" dirty="0" err="1">
                <a:ea typeface="SimSun" panose="02010600030101010101" pitchFamily="2" charset="-122"/>
              </a:rPr>
              <a:t>i</a:t>
            </a:r>
            <a:endParaRPr lang="en-US" altLang="zh-CN" sz="2400" dirty="0">
              <a:ea typeface="SimSun" panose="02010600030101010101" pitchFamily="2" charset="-122"/>
            </a:endParaRPr>
          </a:p>
          <a:p>
            <a:pPr eaLnBrk="1" hangingPunct="1">
              <a:lnSpc>
                <a:spcPct val="90000"/>
              </a:lnSpc>
            </a:pPr>
            <a:endParaRPr lang="en-US" dirty="0"/>
          </a:p>
          <a:p>
            <a:pPr eaLnBrk="1" hangingPunct="1">
              <a:lnSpc>
                <a:spcPct val="90000"/>
              </a:lnSpc>
            </a:pPr>
            <a:r>
              <a:rPr dirty="0" err="1"/>
              <a:t>根据贝叶斯定理</a:t>
            </a:r>
            <a:r>
              <a:rPr dirty="0"/>
              <a:t>，</a:t>
            </a:r>
            <a:r>
              <a:rPr sz="2400" dirty="0">
                <a:ea typeface="SimSun" panose="02010600030101010101" pitchFamily="2" charset="-122"/>
              </a:rPr>
              <a:t>	</a:t>
            </a:r>
            <a:endParaRPr lang="en-US" altLang="zh-CN" sz="2400" dirty="0">
              <a:ea typeface="SimSun" panose="02010600030101010101" pitchFamily="2" charset="-122"/>
            </a:endParaRPr>
          </a:p>
          <a:p>
            <a:pPr eaLnBrk="1" hangingPunct="1">
              <a:lnSpc>
                <a:spcPct val="90000"/>
              </a:lnSpc>
              <a:buFont typeface="Wingdings" panose="05000000000000000000" pitchFamily="2" charset="2"/>
              <a:buNone/>
            </a:pPr>
            <a:r>
              <a:rPr lang="en-US" altLang="zh-CN" sz="2400" dirty="0">
                <a:ea typeface="SimSun" panose="02010600030101010101" pitchFamily="2" charset="-122"/>
              </a:rPr>
              <a:t>	</a:t>
            </a:r>
          </a:p>
          <a:p>
            <a:pPr eaLnBrk="1" hangingPunct="1">
              <a:lnSpc>
                <a:spcPct val="90000"/>
              </a:lnSpc>
              <a:buFont typeface="Wingdings" panose="05000000000000000000" pitchFamily="2" charset="2"/>
              <a:buNone/>
            </a:pPr>
            <a:endParaRPr lang="en-US" sz="2400" dirty="0">
              <a:ea typeface="SimSun" panose="02010600030101010101" pitchFamily="2" charset="-122"/>
            </a:endParaRPr>
          </a:p>
          <a:p>
            <a:pPr eaLnBrk="1" hangingPunct="1">
              <a:lnSpc>
                <a:spcPct val="90000"/>
              </a:lnSpc>
              <a:buFont typeface="Wingdings" panose="05000000000000000000" pitchFamily="2" charset="2"/>
              <a:buNone/>
            </a:pPr>
            <a:r>
              <a:rPr dirty="0" err="1"/>
              <a:t>由于</a:t>
            </a:r>
            <a:r>
              <a:rPr lang="en-US" altLang="zh-CN" dirty="0" err="1"/>
              <a:t>P</a:t>
            </a:r>
            <a:r>
              <a:rPr lang="en-US" altLang="zh-CN" dirty="0"/>
              <a:t>(X)</a:t>
            </a:r>
            <a:r>
              <a:rPr dirty="0" err="1"/>
              <a:t>对于所有类都是常数，只需使</a:t>
            </a:r>
            <a:endParaRPr lang="en-US" dirty="0"/>
          </a:p>
          <a:p>
            <a:pPr eaLnBrk="1" hangingPunct="1">
              <a:lnSpc>
                <a:spcPct val="90000"/>
              </a:lnSpc>
              <a:buFont typeface="Wingdings" panose="05000000000000000000" pitchFamily="2" charset="2"/>
              <a:buNone/>
            </a:pPr>
            <a:endParaRPr lang="en-US" dirty="0"/>
          </a:p>
          <a:p>
            <a:pPr eaLnBrk="1" hangingPunct="1">
              <a:lnSpc>
                <a:spcPct val="90000"/>
              </a:lnSpc>
              <a:buFont typeface="Wingdings" panose="05000000000000000000" pitchFamily="2" charset="2"/>
              <a:buNone/>
            </a:pPr>
            <a:r>
              <a:rPr dirty="0" err="1"/>
              <a:t>最大化即可</a:t>
            </a:r>
            <a:r>
              <a:rPr dirty="0"/>
              <a:t>。</a:t>
            </a:r>
            <a:endParaRPr lang="en-US" altLang="zh-CN" sz="2400" dirty="0">
              <a:ea typeface="SimSun" panose="02010600030101010101" pitchFamily="2" charset="-122"/>
            </a:endParaRPr>
          </a:p>
        </p:txBody>
      </p:sp>
      <p:graphicFrame>
        <p:nvGraphicFramePr>
          <p:cNvPr id="79877" name="Object 5">
            <a:extLst>
              <a:ext uri="{FF2B5EF4-FFF2-40B4-BE49-F238E27FC236}">
                <a16:creationId xmlns:a16="http://schemas.microsoft.com/office/drawing/2014/main" id="{2650BB7A-3BEB-4337-AA85-A6A0B7EC8E44}"/>
              </a:ext>
            </a:extLst>
          </p:cNvPr>
          <p:cNvGraphicFramePr>
            <a:graphicFrameLocks noChangeAspect="1"/>
          </p:cNvGraphicFramePr>
          <p:nvPr>
            <p:extLst>
              <p:ext uri="{D42A27DB-BD31-4B8C-83A1-F6EECF244321}">
                <p14:modId xmlns:p14="http://schemas.microsoft.com/office/powerpoint/2010/main" val="4215645624"/>
              </p:ext>
            </p:extLst>
          </p:nvPr>
        </p:nvGraphicFramePr>
        <p:xfrm>
          <a:off x="3627061" y="3502819"/>
          <a:ext cx="2743200" cy="709613"/>
        </p:xfrm>
        <a:graphic>
          <a:graphicData uri="http://schemas.openxmlformats.org/presentationml/2006/ole">
            <mc:AlternateContent xmlns:mc="http://schemas.openxmlformats.org/markup-compatibility/2006">
              <mc:Choice xmlns:v="urn:schemas-microsoft-com:vml" Requires="v">
                <p:oleObj spid="_x0000_s52834" name="公式" r:id="rId4" imgW="2501900" imgH="647700" progId="Equation.3">
                  <p:embed/>
                </p:oleObj>
              </mc:Choice>
              <mc:Fallback>
                <p:oleObj name="公式" r:id="rId4" imgW="2501900" imgH="647700" progId="Equation.3">
                  <p:embed/>
                  <p:pic>
                    <p:nvPicPr>
                      <p:cNvPr id="79877" name="Object 5">
                        <a:extLst>
                          <a:ext uri="{FF2B5EF4-FFF2-40B4-BE49-F238E27FC236}">
                            <a16:creationId xmlns:a16="http://schemas.microsoft.com/office/drawing/2014/main" id="{2650BB7A-3BEB-4337-AA85-A6A0B7EC8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061" y="3502819"/>
                        <a:ext cx="27432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7">
            <a:extLst>
              <a:ext uri="{FF2B5EF4-FFF2-40B4-BE49-F238E27FC236}">
                <a16:creationId xmlns:a16="http://schemas.microsoft.com/office/drawing/2014/main" id="{93EE1E79-164B-409F-B2E4-EF3F18ED8DA7}"/>
              </a:ext>
            </a:extLst>
          </p:cNvPr>
          <p:cNvGraphicFramePr>
            <a:graphicFrameLocks noChangeAspect="1"/>
          </p:cNvGraphicFramePr>
          <p:nvPr>
            <p:extLst>
              <p:ext uri="{D42A27DB-BD31-4B8C-83A1-F6EECF244321}">
                <p14:modId xmlns:p14="http://schemas.microsoft.com/office/powerpoint/2010/main" val="4215380451"/>
              </p:ext>
            </p:extLst>
          </p:nvPr>
        </p:nvGraphicFramePr>
        <p:xfrm>
          <a:off x="5634119" y="4613013"/>
          <a:ext cx="1677988" cy="446088"/>
        </p:xfrm>
        <a:graphic>
          <a:graphicData uri="http://schemas.openxmlformats.org/presentationml/2006/ole">
            <mc:AlternateContent xmlns:mc="http://schemas.openxmlformats.org/markup-compatibility/2006">
              <mc:Choice xmlns:v="urn:schemas-microsoft-com:vml" Requires="v">
                <p:oleObj spid="_x0000_s52835" name="Equation" r:id="rId6" imgW="1435100" imgH="381000" progId="Equation.3">
                  <p:embed/>
                </p:oleObj>
              </mc:Choice>
              <mc:Fallback>
                <p:oleObj name="Equation" r:id="rId6" imgW="1435100" imgH="381000" progId="Equation.3">
                  <p:embed/>
                  <p:pic>
                    <p:nvPicPr>
                      <p:cNvPr id="79878" name="Object 7">
                        <a:extLst>
                          <a:ext uri="{FF2B5EF4-FFF2-40B4-BE49-F238E27FC236}">
                            <a16:creationId xmlns:a16="http://schemas.microsoft.com/office/drawing/2014/main" id="{93EE1E79-164B-409F-B2E4-EF3F18ED8D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4119" y="4613013"/>
                        <a:ext cx="16779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页脚占位符 3">
            <a:extLst>
              <a:ext uri="{FF2B5EF4-FFF2-40B4-BE49-F238E27FC236}">
                <a16:creationId xmlns:a16="http://schemas.microsoft.com/office/drawing/2014/main" id="{817B0A66-683C-4343-A9C0-00AFB7CE54F4}"/>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538504303"/>
      </p:ext>
    </p:extLst>
  </p:cSld>
  <p:clrMapOvr>
    <a:masterClrMapping/>
  </p:clrMapOvr>
  <mc:AlternateContent xmlns:mc="http://schemas.openxmlformats.org/markup-compatibility/2006" xmlns:p14="http://schemas.microsoft.com/office/powerpoint/2010/main">
    <mc:Choice Requires="p14">
      <p:transition p14:dur="0" advTm="59080"/>
    </mc:Choice>
    <mc:Fallback xmlns="">
      <p:transition advTm="5908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灯片编号占位符 3">
            <a:extLst>
              <a:ext uri="{FF2B5EF4-FFF2-40B4-BE49-F238E27FC236}">
                <a16:creationId xmlns:a16="http://schemas.microsoft.com/office/drawing/2014/main" id="{BFA9F2D7-FF44-4BDB-82E4-E30886ECD5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035CA3BD-0FD1-4CF7-A84E-BF10046A708E}" type="slidenum">
              <a:rPr lang="zh-CN" altLang="en-US" sz="1400">
                <a:latin typeface="Arial" panose="020B0604020202020204" pitchFamily="34" charset="0"/>
                <a:ea typeface="楷体_GB2312" pitchFamily="49" charset="-122"/>
              </a:rPr>
              <a:pPr algn="r">
                <a:spcBef>
                  <a:spcPct val="0"/>
                </a:spcBef>
                <a:buClrTx/>
                <a:buFontTx/>
                <a:buNone/>
              </a:pPr>
              <a:t>13</a:t>
            </a:fld>
            <a:endParaRPr lang="zh-CN" altLang="en-US" sz="1400">
              <a:latin typeface="Arial" panose="020B0604020202020204" pitchFamily="34" charset="0"/>
              <a:ea typeface="楷体_GB2312" pitchFamily="49" charset="-122"/>
            </a:endParaRPr>
          </a:p>
        </p:txBody>
      </p:sp>
      <p:sp>
        <p:nvSpPr>
          <p:cNvPr id="81922" name="标题 1">
            <a:extLst>
              <a:ext uri="{FF2B5EF4-FFF2-40B4-BE49-F238E27FC236}">
                <a16:creationId xmlns:a16="http://schemas.microsoft.com/office/drawing/2014/main" id="{8807B1B7-B6A9-4A12-AF86-4741A82C68FF}"/>
              </a:ext>
            </a:extLst>
          </p:cNvPr>
          <p:cNvSpPr>
            <a:spLocks noGrp="1" noChangeArrowheads="1"/>
          </p:cNvSpPr>
          <p:nvPr>
            <p:ph type="title"/>
          </p:nvPr>
        </p:nvSpPr>
        <p:spPr/>
        <p:txBody>
          <a:bodyPr/>
          <a:lstStyle/>
          <a:p>
            <a:pPr eaLnBrk="1" hangingPunct="1"/>
            <a:r>
              <a:rPr b="0" dirty="0" err="1"/>
              <a:t>朴素贝叶斯分类</a:t>
            </a:r>
            <a:r>
              <a:rPr lang="en-US" altLang="zh-CN" b="0" dirty="0"/>
              <a:t>(2/5)</a:t>
            </a:r>
            <a:endParaRPr b="0" dirty="0"/>
          </a:p>
        </p:txBody>
      </p:sp>
      <p:sp>
        <p:nvSpPr>
          <p:cNvPr id="81923" name="内容占位符 2">
            <a:extLst>
              <a:ext uri="{FF2B5EF4-FFF2-40B4-BE49-F238E27FC236}">
                <a16:creationId xmlns:a16="http://schemas.microsoft.com/office/drawing/2014/main" id="{FDCD83B4-7EEB-49D2-A251-ACD2177C4503}"/>
              </a:ext>
            </a:extLst>
          </p:cNvPr>
          <p:cNvSpPr>
            <a:spLocks noGrp="1" noChangeArrowheads="1"/>
          </p:cNvSpPr>
          <p:nvPr>
            <p:ph sz="quarter" idx="13"/>
          </p:nvPr>
        </p:nvSpPr>
        <p:spPr/>
        <p:txBody>
          <a:bodyPr/>
          <a:lstStyle/>
          <a:p>
            <a:pPr eaLnBrk="1" hangingPunct="1">
              <a:lnSpc>
                <a:spcPct val="90000"/>
              </a:lnSpc>
            </a:pPr>
            <a:r>
              <a:rPr dirty="0"/>
              <a:t>朴素贝叶斯分类假设“</a:t>
            </a:r>
            <a:r>
              <a:rPr dirty="0" err="1">
                <a:solidFill>
                  <a:srgbClr val="FF0000"/>
                </a:solidFill>
              </a:rPr>
              <a:t>类条件独立</a:t>
            </a:r>
            <a:r>
              <a:rPr dirty="0"/>
              <a:t>”。</a:t>
            </a:r>
            <a:r>
              <a:rPr dirty="0" err="1"/>
              <a:t>假设：给定样本属性值有条件地相互独立，即在属性间不存在依赖关系</a:t>
            </a:r>
            <a:r>
              <a:rPr dirty="0"/>
              <a:t>：</a:t>
            </a:r>
            <a:endParaRPr lang="en-US"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r>
              <a:rPr dirty="0" err="1"/>
              <a:t>这大大减少了计算量，只需计算</a:t>
            </a:r>
            <a:r>
              <a:rPr lang="en-US" altLang="zh-CN" dirty="0" err="1"/>
              <a:t>P</a:t>
            </a:r>
            <a:r>
              <a:rPr lang="en-US" altLang="zh-CN" dirty="0"/>
              <a:t>(</a:t>
            </a:r>
            <a:r>
              <a:rPr lang="en-US" altLang="zh-CN" dirty="0" err="1"/>
              <a:t>x</a:t>
            </a:r>
            <a:r>
              <a:rPr lang="en-US" altLang="zh-CN" baseline="-25000" dirty="0" err="1"/>
              <a:t>i</a:t>
            </a:r>
            <a:r>
              <a:rPr lang="en-US" altLang="zh-CN" dirty="0" err="1"/>
              <a:t>|C</a:t>
            </a:r>
            <a:r>
              <a:rPr lang="en-US" altLang="zh-CN" baseline="-25000" dirty="0" err="1"/>
              <a:t>i</a:t>
            </a:r>
            <a:r>
              <a:rPr lang="en-US" altLang="zh-CN" dirty="0"/>
              <a:t>)</a:t>
            </a:r>
          </a:p>
          <a:p>
            <a:pPr eaLnBrk="1" hangingPunct="1">
              <a:lnSpc>
                <a:spcPct val="90000"/>
              </a:lnSpc>
            </a:pPr>
            <a:r>
              <a:rPr dirty="0" err="1"/>
              <a:t>如果</a:t>
            </a:r>
            <a:r>
              <a:rPr lang="en-US" altLang="zh-CN" dirty="0" err="1"/>
              <a:t>A</a:t>
            </a:r>
            <a:r>
              <a:rPr lang="en-US" altLang="zh-CN" baseline="-25000" dirty="0" err="1"/>
              <a:t>K</a:t>
            </a:r>
            <a:r>
              <a:rPr dirty="0" err="1"/>
              <a:t>是分类属性，则</a:t>
            </a:r>
            <a:r>
              <a:rPr lang="en-US" altLang="zh-CN" dirty="0"/>
              <a:t> P(</a:t>
            </a:r>
            <a:r>
              <a:rPr lang="en-US" altLang="zh-CN" dirty="0" err="1"/>
              <a:t>x</a:t>
            </a:r>
            <a:r>
              <a:rPr lang="en-US" altLang="zh-CN" baseline="-25000" dirty="0" err="1"/>
              <a:t>k</a:t>
            </a:r>
            <a:r>
              <a:rPr lang="en-US" altLang="zh-CN" dirty="0" err="1"/>
              <a:t>|C</a:t>
            </a:r>
            <a:r>
              <a:rPr lang="en-US" altLang="zh-CN" baseline="-25000" dirty="0" err="1"/>
              <a:t>i</a:t>
            </a:r>
            <a:r>
              <a:rPr lang="en-US" altLang="zh-CN" dirty="0"/>
              <a:t>) </a:t>
            </a:r>
            <a:r>
              <a:rPr dirty="0" err="1"/>
              <a:t>是</a:t>
            </a:r>
            <a:r>
              <a:rPr lang="en-US" altLang="zh-CN" dirty="0" err="1"/>
              <a:t>D</a:t>
            </a:r>
            <a:r>
              <a:rPr dirty="0" err="1"/>
              <a:t>中属性</a:t>
            </a:r>
            <a:r>
              <a:rPr lang="en-US" altLang="zh-CN" dirty="0" err="1"/>
              <a:t>A</a:t>
            </a:r>
            <a:r>
              <a:rPr lang="en-US" altLang="zh-CN" baseline="-25000" dirty="0" err="1"/>
              <a:t>k</a:t>
            </a:r>
            <a:r>
              <a:rPr dirty="0" err="1"/>
              <a:t>的值为</a:t>
            </a:r>
            <a:r>
              <a:rPr lang="en-US" altLang="zh-CN" dirty="0" err="1"/>
              <a:t>x</a:t>
            </a:r>
            <a:r>
              <a:rPr lang="en-US" altLang="zh-CN" baseline="-25000" dirty="0" err="1"/>
              <a:t>k</a:t>
            </a:r>
            <a:r>
              <a:rPr dirty="0" err="1"/>
              <a:t>的</a:t>
            </a:r>
            <a:r>
              <a:rPr lang="en-US" altLang="zh-CN" dirty="0" err="1"/>
              <a:t>C</a:t>
            </a:r>
            <a:r>
              <a:rPr lang="en-US" altLang="zh-CN" baseline="-25000" dirty="0" err="1"/>
              <a:t>i</a:t>
            </a:r>
            <a:r>
              <a:rPr dirty="0" err="1"/>
              <a:t>类的元组数除以</a:t>
            </a:r>
            <a:r>
              <a:rPr lang="en-US" altLang="zh-CN" dirty="0" err="1"/>
              <a:t>D</a:t>
            </a:r>
            <a:r>
              <a:rPr dirty="0" err="1"/>
              <a:t>中</a:t>
            </a:r>
            <a:r>
              <a:rPr lang="en-US" altLang="zh-CN" dirty="0" err="1"/>
              <a:t>Ci</a:t>
            </a:r>
            <a:r>
              <a:rPr dirty="0" err="1"/>
              <a:t>类的元组数</a:t>
            </a:r>
            <a:r>
              <a:rPr lang="en-US" altLang="zh-CN" dirty="0" err="1"/>
              <a:t>|C</a:t>
            </a:r>
            <a:r>
              <a:rPr lang="en-US" altLang="zh-CN" baseline="-25000" dirty="0" err="1"/>
              <a:t>i</a:t>
            </a:r>
            <a:r>
              <a:rPr lang="en-US" altLang="zh-CN" baseline="-25000" dirty="0"/>
              <a:t>, D</a:t>
            </a:r>
            <a:r>
              <a:rPr lang="en-US" altLang="zh-CN" dirty="0"/>
              <a:t>| </a:t>
            </a:r>
          </a:p>
          <a:p>
            <a:pPr eaLnBrk="1" hangingPunct="1">
              <a:lnSpc>
                <a:spcPct val="90000"/>
              </a:lnSpc>
            </a:pPr>
            <a:r>
              <a:rPr dirty="0" err="1"/>
              <a:t>如果</a:t>
            </a:r>
            <a:r>
              <a:rPr lang="en-US" altLang="zh-CN" dirty="0" err="1"/>
              <a:t>A</a:t>
            </a:r>
            <a:r>
              <a:rPr lang="en-US" altLang="zh-CN" baseline="-25000" dirty="0" err="1"/>
              <a:t>K</a:t>
            </a:r>
            <a:r>
              <a:rPr dirty="0" err="1"/>
              <a:t>是连续值属性，则</a:t>
            </a:r>
            <a:r>
              <a:rPr dirty="0"/>
              <a:t> </a:t>
            </a:r>
            <a:r>
              <a:rPr lang="en-US" altLang="zh-CN" dirty="0">
                <a:ea typeface="SimSun" panose="02010600030101010101" pitchFamily="2" charset="-122"/>
              </a:rPr>
              <a:t>P(</a:t>
            </a:r>
            <a:r>
              <a:rPr lang="en-US" altLang="zh-CN" dirty="0" err="1">
                <a:ea typeface="SimSun" panose="02010600030101010101" pitchFamily="2" charset="-122"/>
              </a:rPr>
              <a:t>x</a:t>
            </a:r>
            <a:r>
              <a:rPr lang="en-US" altLang="zh-CN" baseline="-25000" dirty="0" err="1">
                <a:ea typeface="SimSun" panose="02010600030101010101" pitchFamily="2" charset="-122"/>
              </a:rPr>
              <a:t>k</a:t>
            </a:r>
            <a:r>
              <a:rPr lang="en-US" altLang="zh-CN" dirty="0" err="1">
                <a:ea typeface="SimSun" panose="02010600030101010101" pitchFamily="2" charset="-122"/>
              </a:rPr>
              <a:t>|C</a:t>
            </a:r>
            <a:r>
              <a:rPr lang="en-US" altLang="zh-CN" baseline="-25000" dirty="0" err="1">
                <a:ea typeface="SimSun" panose="02010600030101010101" pitchFamily="2" charset="-122"/>
              </a:rPr>
              <a:t>i</a:t>
            </a:r>
            <a:r>
              <a:rPr lang="en-US" altLang="zh-CN" dirty="0">
                <a:ea typeface="SimSun" panose="02010600030101010101" pitchFamily="2" charset="-122"/>
              </a:rPr>
              <a:t>) </a:t>
            </a:r>
            <a:r>
              <a:rPr dirty="0" err="1"/>
              <a:t>通常符合均值为</a:t>
            </a:r>
            <a:r>
              <a:rPr lang="en-US" altLang="zh-CN" dirty="0" err="1"/>
              <a:t>u</a:t>
            </a:r>
            <a:r>
              <a:rPr dirty="0" err="1"/>
              <a:t>，标准差为</a:t>
            </a:r>
            <a:r>
              <a:rPr lang="el-GR" altLang="zh-CN" dirty="0"/>
              <a:t>σ</a:t>
            </a:r>
            <a:r>
              <a:rPr lang="en-US" altLang="zh-CN" dirty="0"/>
              <a:t> </a:t>
            </a:r>
            <a:r>
              <a:rPr dirty="0" err="1"/>
              <a:t>的高斯分布，如下定义</a:t>
            </a:r>
            <a:r>
              <a:rPr dirty="0"/>
              <a:t>：</a:t>
            </a:r>
          </a:p>
        </p:txBody>
      </p:sp>
      <p:graphicFrame>
        <p:nvGraphicFramePr>
          <p:cNvPr id="81925" name="Object 10">
            <a:extLst>
              <a:ext uri="{FF2B5EF4-FFF2-40B4-BE49-F238E27FC236}">
                <a16:creationId xmlns:a16="http://schemas.microsoft.com/office/drawing/2014/main" id="{B2CD7B4D-9109-4DC1-A843-EB92421C7921}"/>
              </a:ext>
            </a:extLst>
          </p:cNvPr>
          <p:cNvGraphicFramePr>
            <a:graphicFrameLocks noGrp="1"/>
          </p:cNvGraphicFramePr>
          <p:nvPr>
            <p:extLst>
              <p:ext uri="{D42A27DB-BD31-4B8C-83A1-F6EECF244321}">
                <p14:modId xmlns:p14="http://schemas.microsoft.com/office/powerpoint/2010/main" val="3273674684"/>
              </p:ext>
            </p:extLst>
          </p:nvPr>
        </p:nvGraphicFramePr>
        <p:xfrm>
          <a:off x="3128169" y="2057072"/>
          <a:ext cx="6007100" cy="746125"/>
        </p:xfrm>
        <a:graphic>
          <a:graphicData uri="http://schemas.openxmlformats.org/presentationml/2006/ole">
            <mc:AlternateContent xmlns:mc="http://schemas.openxmlformats.org/markup-compatibility/2006">
              <mc:Choice xmlns:v="urn:schemas-microsoft-com:vml" Requires="v">
                <p:oleObj spid="_x0000_s54162" name="公式" r:id="rId3" imgW="4089400" imgH="508000" progId="Equation.3">
                  <p:embed/>
                </p:oleObj>
              </mc:Choice>
              <mc:Fallback>
                <p:oleObj name="公式" r:id="rId3" imgW="4089400" imgH="508000" progId="Equation.3">
                  <p:embed/>
                  <p:pic>
                    <p:nvPicPr>
                      <p:cNvPr id="81925" name="Object 10">
                        <a:extLst>
                          <a:ext uri="{FF2B5EF4-FFF2-40B4-BE49-F238E27FC236}">
                            <a16:creationId xmlns:a16="http://schemas.microsoft.com/office/drawing/2014/main" id="{B2CD7B4D-9109-4DC1-A843-EB92421C7921}"/>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169" y="2057072"/>
                        <a:ext cx="600710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6" name="Object 12">
            <a:extLst>
              <a:ext uri="{FF2B5EF4-FFF2-40B4-BE49-F238E27FC236}">
                <a16:creationId xmlns:a16="http://schemas.microsoft.com/office/drawing/2014/main" id="{A13B7089-5CA7-4701-8928-D807BFAE2726}"/>
              </a:ext>
            </a:extLst>
          </p:cNvPr>
          <p:cNvGraphicFramePr>
            <a:graphicFrameLocks/>
          </p:cNvGraphicFramePr>
          <p:nvPr/>
        </p:nvGraphicFramePr>
        <p:xfrm>
          <a:off x="4381500" y="4714875"/>
          <a:ext cx="3500438" cy="928688"/>
        </p:xfrm>
        <a:graphic>
          <a:graphicData uri="http://schemas.openxmlformats.org/presentationml/2006/ole">
            <mc:AlternateContent xmlns:mc="http://schemas.openxmlformats.org/markup-compatibility/2006">
              <mc:Choice xmlns:v="urn:schemas-microsoft-com:vml" Requires="v">
                <p:oleObj spid="_x0000_s54163" name="Equation" r:id="rId5" imgW="1663700" imgH="482600" progId="Equation.3">
                  <p:embed/>
                </p:oleObj>
              </mc:Choice>
              <mc:Fallback>
                <p:oleObj name="Equation" r:id="rId5" imgW="1663700" imgH="482600" progId="Equation.3">
                  <p:embed/>
                  <p:pic>
                    <p:nvPicPr>
                      <p:cNvPr id="81926" name="Object 12">
                        <a:extLst>
                          <a:ext uri="{FF2B5EF4-FFF2-40B4-BE49-F238E27FC236}">
                            <a16:creationId xmlns:a16="http://schemas.microsoft.com/office/drawing/2014/main" id="{A13B7089-5CA7-4701-8928-D807BFAE272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0" y="4714875"/>
                        <a:ext cx="3500438"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7" name="Object 14">
            <a:extLst>
              <a:ext uri="{FF2B5EF4-FFF2-40B4-BE49-F238E27FC236}">
                <a16:creationId xmlns:a16="http://schemas.microsoft.com/office/drawing/2014/main" id="{15DB09D8-2754-4A97-971E-CDC205213996}"/>
              </a:ext>
            </a:extLst>
          </p:cNvPr>
          <p:cNvGraphicFramePr>
            <a:graphicFrameLocks/>
          </p:cNvGraphicFramePr>
          <p:nvPr/>
        </p:nvGraphicFramePr>
        <p:xfrm>
          <a:off x="4381500" y="5786438"/>
          <a:ext cx="2840038" cy="533400"/>
        </p:xfrm>
        <a:graphic>
          <a:graphicData uri="http://schemas.openxmlformats.org/presentationml/2006/ole">
            <mc:AlternateContent xmlns:mc="http://schemas.openxmlformats.org/markup-compatibility/2006">
              <mc:Choice xmlns:v="urn:schemas-microsoft-com:vml" Requires="v">
                <p:oleObj spid="_x0000_s54164" name="公式" r:id="rId7" imgW="1638300" imgH="241300" progId="Equation.3">
                  <p:embed/>
                </p:oleObj>
              </mc:Choice>
              <mc:Fallback>
                <p:oleObj name="公式" r:id="rId7" imgW="1638300" imgH="241300" progId="Equation.3">
                  <p:embed/>
                  <p:pic>
                    <p:nvPicPr>
                      <p:cNvPr id="81927" name="Object 14">
                        <a:extLst>
                          <a:ext uri="{FF2B5EF4-FFF2-40B4-BE49-F238E27FC236}">
                            <a16:creationId xmlns:a16="http://schemas.microsoft.com/office/drawing/2014/main" id="{15DB09D8-2754-4A97-971E-CDC20521399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1500" y="5786438"/>
                        <a:ext cx="28400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页脚占位符 3">
            <a:extLst>
              <a:ext uri="{FF2B5EF4-FFF2-40B4-BE49-F238E27FC236}">
                <a16:creationId xmlns:a16="http://schemas.microsoft.com/office/drawing/2014/main" id="{A3A98043-5266-4FDA-8963-39AF32E84BAA}"/>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2755670550"/>
      </p:ext>
    </p:extLst>
  </p:cSld>
  <p:clrMapOvr>
    <a:masterClrMapping/>
  </p:clrMapOvr>
  <mc:AlternateContent xmlns:mc="http://schemas.openxmlformats.org/markup-compatibility/2006" xmlns:p14="http://schemas.microsoft.com/office/powerpoint/2010/main">
    <mc:Choice Requires="p14">
      <p:transition p14:dur="0" advTm="86711"/>
    </mc:Choice>
    <mc:Fallback xmlns="">
      <p:transition advTm="8671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灯片编号占位符 3">
            <a:extLst>
              <a:ext uri="{FF2B5EF4-FFF2-40B4-BE49-F238E27FC236}">
                <a16:creationId xmlns:a16="http://schemas.microsoft.com/office/drawing/2014/main" id="{4E2DDBEF-9AF2-4ED0-9A9B-126FA738A1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E9A7AB6C-F535-4405-8B6E-88658441277A}" type="slidenum">
              <a:rPr lang="zh-CN" altLang="en-US" sz="1400">
                <a:latin typeface="Arial" panose="020B0604020202020204" pitchFamily="34" charset="0"/>
                <a:ea typeface="楷体_GB2312" pitchFamily="49" charset="-122"/>
              </a:rPr>
              <a:pPr algn="r">
                <a:spcBef>
                  <a:spcPct val="0"/>
                </a:spcBef>
                <a:buClrTx/>
                <a:buFontTx/>
                <a:buNone/>
              </a:pPr>
              <a:t>14</a:t>
            </a:fld>
            <a:endParaRPr lang="zh-CN" altLang="en-US" sz="1400">
              <a:latin typeface="Arial" panose="020B0604020202020204" pitchFamily="34" charset="0"/>
              <a:ea typeface="楷体_GB2312" pitchFamily="49" charset="-122"/>
            </a:endParaRPr>
          </a:p>
        </p:txBody>
      </p:sp>
      <p:sp>
        <p:nvSpPr>
          <p:cNvPr id="82946" name="标题 1">
            <a:extLst>
              <a:ext uri="{FF2B5EF4-FFF2-40B4-BE49-F238E27FC236}">
                <a16:creationId xmlns:a16="http://schemas.microsoft.com/office/drawing/2014/main" id="{3527E2EB-9917-4466-A421-37B710029417}"/>
              </a:ext>
            </a:extLst>
          </p:cNvPr>
          <p:cNvSpPr>
            <a:spLocks noGrp="1" noChangeArrowheads="1"/>
          </p:cNvSpPr>
          <p:nvPr>
            <p:ph type="title"/>
          </p:nvPr>
        </p:nvSpPr>
        <p:spPr/>
        <p:txBody>
          <a:bodyPr/>
          <a:lstStyle/>
          <a:p>
            <a:pPr eaLnBrk="1" hangingPunct="1"/>
            <a:r>
              <a:rPr b="0" dirty="0" err="1"/>
              <a:t>朴素贝叶斯分类器</a:t>
            </a:r>
            <a:r>
              <a:rPr lang="en-US" altLang="zh-CN" b="0" dirty="0"/>
              <a:t>(3/5)</a:t>
            </a:r>
            <a:r>
              <a:rPr b="0" dirty="0"/>
              <a:t>：</a:t>
            </a:r>
            <a:r>
              <a:rPr b="0" dirty="0" err="1"/>
              <a:t>训练数据集</a:t>
            </a:r>
            <a:endParaRPr b="0" dirty="0"/>
          </a:p>
        </p:txBody>
      </p:sp>
      <p:sp>
        <p:nvSpPr>
          <p:cNvPr id="82947" name="内容占位符 2">
            <a:extLst>
              <a:ext uri="{FF2B5EF4-FFF2-40B4-BE49-F238E27FC236}">
                <a16:creationId xmlns:a16="http://schemas.microsoft.com/office/drawing/2014/main" id="{027640CD-924C-41BD-A951-33666787F9F8}"/>
              </a:ext>
            </a:extLst>
          </p:cNvPr>
          <p:cNvSpPr>
            <a:spLocks noGrp="1" noChangeArrowheads="1"/>
          </p:cNvSpPr>
          <p:nvPr>
            <p:ph sz="quarter" idx="13"/>
          </p:nvPr>
        </p:nvSpPr>
        <p:spPr>
          <a:xfrm>
            <a:off x="381000" y="1364357"/>
            <a:ext cx="5822950" cy="4789594"/>
          </a:xfrm>
        </p:spPr>
        <p:txBody>
          <a:bodyPr/>
          <a:lstStyle/>
          <a:p>
            <a:pPr eaLnBrk="1" hangingPunct="1"/>
            <a:r>
              <a:rPr sz="2400" dirty="0" err="1"/>
              <a:t>数据样本属性</a:t>
            </a:r>
            <a:r>
              <a:rPr sz="2400" dirty="0"/>
              <a:t>：</a:t>
            </a:r>
          </a:p>
          <a:p>
            <a:pPr eaLnBrk="1" hangingPunct="1">
              <a:buFont typeface="Wingdings" panose="05000000000000000000" pitchFamily="2" charset="2"/>
              <a:buNone/>
            </a:pPr>
            <a:r>
              <a:rPr sz="2400" dirty="0">
                <a:ea typeface="SimSun" panose="02010600030101010101" pitchFamily="2" charset="-122"/>
              </a:rPr>
              <a:t>	</a:t>
            </a:r>
            <a:r>
              <a:rPr lang="en-US" altLang="zh-CN" sz="2400" dirty="0">
                <a:ea typeface="SimSun" panose="02010600030101010101" pitchFamily="2" charset="-122"/>
              </a:rPr>
              <a:t>age, income, student, </a:t>
            </a:r>
            <a:r>
              <a:rPr lang="en-US" altLang="zh-CN" sz="2400" dirty="0" err="1">
                <a:ea typeface="SimSun" panose="02010600030101010101" pitchFamily="2" charset="-122"/>
              </a:rPr>
              <a:t>credit_rating</a:t>
            </a:r>
            <a:endParaRPr lang="en-US" altLang="zh-CN" sz="2400" dirty="0">
              <a:ea typeface="SimSun" panose="02010600030101010101" pitchFamily="2" charset="-122"/>
            </a:endParaRPr>
          </a:p>
          <a:p>
            <a:pPr eaLnBrk="1" hangingPunct="1"/>
            <a:r>
              <a:rPr sz="2400" dirty="0" err="1"/>
              <a:t>类标号属性</a:t>
            </a:r>
            <a:r>
              <a:rPr sz="2400" dirty="0"/>
              <a:t>：</a:t>
            </a:r>
          </a:p>
          <a:p>
            <a:pPr eaLnBrk="1" hangingPunct="1">
              <a:buFont typeface="Wingdings" panose="05000000000000000000" pitchFamily="2" charset="2"/>
              <a:buNone/>
            </a:pPr>
            <a:r>
              <a:rPr sz="2400" dirty="0">
                <a:ea typeface="SimSun" panose="02010600030101010101" pitchFamily="2" charset="-122"/>
              </a:rPr>
              <a:t>	</a:t>
            </a:r>
            <a:r>
              <a:rPr lang="en-US" altLang="zh-CN" sz="2400" dirty="0" err="1">
                <a:ea typeface="SimSun" panose="02010600030101010101" pitchFamily="2" charset="-122"/>
              </a:rPr>
              <a:t>buys_computer</a:t>
            </a:r>
            <a:r>
              <a:rPr lang="en-US" altLang="zh-CN" sz="2400" dirty="0">
                <a:ea typeface="SimSun" panose="02010600030101010101" pitchFamily="2" charset="-122"/>
              </a:rPr>
              <a:t> {</a:t>
            </a:r>
            <a:r>
              <a:rPr lang="en-US" altLang="zh-CN" sz="2400" dirty="0" err="1">
                <a:ea typeface="SimSun" panose="02010600030101010101" pitchFamily="2" charset="-122"/>
              </a:rPr>
              <a:t>yes</a:t>
            </a:r>
            <a:r>
              <a:rPr sz="2400" dirty="0" err="1">
                <a:ea typeface="SimSun" panose="02010600030101010101" pitchFamily="2" charset="-122"/>
              </a:rPr>
              <a:t>，</a:t>
            </a:r>
            <a:r>
              <a:rPr lang="en-US" altLang="zh-CN" sz="2400" dirty="0" err="1">
                <a:ea typeface="SimSun" panose="02010600030101010101" pitchFamily="2" charset="-122"/>
              </a:rPr>
              <a:t>no</a:t>
            </a:r>
            <a:r>
              <a:rPr lang="en-US" altLang="zh-CN" sz="2400" dirty="0">
                <a:ea typeface="SimSun" panose="02010600030101010101" pitchFamily="2" charset="-122"/>
              </a:rPr>
              <a:t>}</a:t>
            </a:r>
          </a:p>
          <a:p>
            <a:pPr eaLnBrk="1" hangingPunct="1"/>
            <a:r>
              <a:rPr sz="2400" dirty="0" err="1"/>
              <a:t>希望分类的未知样本</a:t>
            </a:r>
            <a:r>
              <a:rPr sz="2400" dirty="0"/>
              <a:t>：</a:t>
            </a:r>
          </a:p>
          <a:p>
            <a:pPr eaLnBrk="1" hangingPunct="1">
              <a:buFont typeface="Wingdings" panose="05000000000000000000" pitchFamily="2" charset="2"/>
              <a:buNone/>
            </a:pPr>
            <a:r>
              <a:rPr sz="2400" dirty="0">
                <a:ea typeface="SimSun" panose="02010600030101010101" pitchFamily="2" charset="-122"/>
              </a:rPr>
              <a:t>	</a:t>
            </a:r>
            <a:r>
              <a:rPr lang="en-US" altLang="zh-CN" sz="2400" dirty="0">
                <a:ea typeface="SimSun" panose="02010600030101010101" pitchFamily="2" charset="-122"/>
              </a:rPr>
              <a:t>X = (age = “</a:t>
            </a:r>
            <a:r>
              <a:rPr lang="en-US" sz="2400" dirty="0"/>
              <a:t>≤</a:t>
            </a:r>
            <a:r>
              <a:rPr lang="en-US" altLang="zh-CN" sz="2400" dirty="0">
                <a:ea typeface="SimSun" panose="02010600030101010101" pitchFamily="2" charset="-122"/>
              </a:rPr>
              <a:t>30” , income = “medium” , student = “yes” , </a:t>
            </a:r>
            <a:r>
              <a:rPr lang="en-US" altLang="zh-CN" sz="2400" dirty="0" err="1">
                <a:ea typeface="SimSun" panose="02010600030101010101" pitchFamily="2" charset="-122"/>
              </a:rPr>
              <a:t>credit_rating</a:t>
            </a:r>
            <a:r>
              <a:rPr lang="en-US" altLang="zh-CN" sz="2400" dirty="0">
                <a:ea typeface="SimSun" panose="02010600030101010101" pitchFamily="2" charset="-122"/>
              </a:rPr>
              <a:t> = “fair” )</a:t>
            </a:r>
            <a:endParaRPr lang="en-US" sz="2400" dirty="0">
              <a:ea typeface="SimSun" panose="02010600030101010101" pitchFamily="2" charset="-122"/>
            </a:endParaRPr>
          </a:p>
          <a:p>
            <a:pPr eaLnBrk="1" hangingPunct="1"/>
            <a:endParaRPr lang="en-US" altLang="zh-CN" sz="2400" dirty="0"/>
          </a:p>
          <a:p>
            <a:pPr eaLnBrk="1" hangingPunct="1"/>
            <a:endParaRPr sz="2400" dirty="0"/>
          </a:p>
        </p:txBody>
      </p:sp>
      <p:graphicFrame>
        <p:nvGraphicFramePr>
          <p:cNvPr id="82950" name="Object 5">
            <a:extLst>
              <a:ext uri="{FF2B5EF4-FFF2-40B4-BE49-F238E27FC236}">
                <a16:creationId xmlns:a16="http://schemas.microsoft.com/office/drawing/2014/main" id="{98601EF5-2A9E-4FB0-AE11-6EE3BC5F3279}"/>
              </a:ext>
            </a:extLst>
          </p:cNvPr>
          <p:cNvGraphicFramePr>
            <a:graphicFrameLocks/>
          </p:cNvGraphicFramePr>
          <p:nvPr>
            <p:extLst>
              <p:ext uri="{D42A27DB-BD31-4B8C-83A1-F6EECF244321}">
                <p14:modId xmlns:p14="http://schemas.microsoft.com/office/powerpoint/2010/main" val="429899041"/>
              </p:ext>
            </p:extLst>
          </p:nvPr>
        </p:nvGraphicFramePr>
        <p:xfrm>
          <a:off x="6288882" y="1364357"/>
          <a:ext cx="4992688" cy="5119688"/>
        </p:xfrm>
        <a:graphic>
          <a:graphicData uri="http://schemas.openxmlformats.org/presentationml/2006/ole">
            <mc:AlternateContent xmlns:mc="http://schemas.openxmlformats.org/markup-compatibility/2006">
              <mc:Choice xmlns:v="urn:schemas-microsoft-com:vml" Requires="v">
                <p:oleObj spid="_x0000_s54578" name="Worksheet" r:id="rId3" imgW="3829151" imgH="3914679" progId="Excel.Sheet.8">
                  <p:embed/>
                </p:oleObj>
              </mc:Choice>
              <mc:Fallback>
                <p:oleObj name="Worksheet" r:id="rId3" imgW="3829151" imgH="3914679" progId="Excel.Sheet.8">
                  <p:embed/>
                  <p:pic>
                    <p:nvPicPr>
                      <p:cNvPr id="82950" name="Object 5">
                        <a:extLst>
                          <a:ext uri="{FF2B5EF4-FFF2-40B4-BE49-F238E27FC236}">
                            <a16:creationId xmlns:a16="http://schemas.microsoft.com/office/drawing/2014/main" id="{98601EF5-2A9E-4FB0-AE11-6EE3BC5F327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882" y="1364357"/>
                        <a:ext cx="4992688"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页脚占位符 3">
            <a:extLst>
              <a:ext uri="{FF2B5EF4-FFF2-40B4-BE49-F238E27FC236}">
                <a16:creationId xmlns:a16="http://schemas.microsoft.com/office/drawing/2014/main" id="{9807EC28-C1DB-4966-ACCC-438B29398EDF}"/>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3803546095"/>
      </p:ext>
    </p:extLst>
  </p:cSld>
  <p:clrMapOvr>
    <a:masterClrMapping/>
  </p:clrMapOvr>
  <mc:AlternateContent xmlns:mc="http://schemas.openxmlformats.org/markup-compatibility/2006" xmlns:p14="http://schemas.microsoft.com/office/powerpoint/2010/main">
    <mc:Choice Requires="p14">
      <p:transition p14:dur="0" advTm="42050"/>
    </mc:Choice>
    <mc:Fallback xmlns="">
      <p:transition advTm="4205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灯片编号占位符 5">
            <a:extLst>
              <a:ext uri="{FF2B5EF4-FFF2-40B4-BE49-F238E27FC236}">
                <a16:creationId xmlns:a16="http://schemas.microsoft.com/office/drawing/2014/main" id="{5E6EDD68-2C83-4841-8FB7-CD8B4BC4B1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83D9EBFE-0A36-479D-9029-5574F746752A}" type="slidenum">
              <a:rPr lang="zh-CN" altLang="en-US" sz="1400">
                <a:latin typeface="Arial" panose="020B0604020202020204" pitchFamily="34" charset="0"/>
                <a:ea typeface="楷体_GB2312" pitchFamily="49" charset="-122"/>
              </a:rPr>
              <a:pPr algn="r">
                <a:spcBef>
                  <a:spcPct val="0"/>
                </a:spcBef>
                <a:buClrTx/>
                <a:buFontTx/>
                <a:buNone/>
              </a:pPr>
              <a:t>15</a:t>
            </a:fld>
            <a:endParaRPr lang="zh-CN" altLang="en-US" sz="1400">
              <a:latin typeface="Arial" panose="020B0604020202020204" pitchFamily="34" charset="0"/>
              <a:ea typeface="楷体_GB2312" pitchFamily="49" charset="-122"/>
            </a:endParaRPr>
          </a:p>
        </p:txBody>
      </p:sp>
      <p:sp>
        <p:nvSpPr>
          <p:cNvPr id="83970" name="Rectangle 2">
            <a:extLst>
              <a:ext uri="{FF2B5EF4-FFF2-40B4-BE49-F238E27FC236}">
                <a16:creationId xmlns:a16="http://schemas.microsoft.com/office/drawing/2014/main" id="{7E01C15C-85A5-48DE-AEB6-A936DB9C5165}"/>
              </a:ext>
            </a:extLst>
          </p:cNvPr>
          <p:cNvSpPr>
            <a:spLocks noGrp="1" noChangeArrowheads="1"/>
          </p:cNvSpPr>
          <p:nvPr>
            <p:ph type="title"/>
          </p:nvPr>
        </p:nvSpPr>
        <p:spPr/>
        <p:txBody>
          <a:bodyPr/>
          <a:lstStyle/>
          <a:p>
            <a:pPr eaLnBrk="1" hangingPunct="1"/>
            <a:r>
              <a:rPr b="0" dirty="0" err="1"/>
              <a:t>朴素贝叶斯分类</a:t>
            </a:r>
            <a:r>
              <a:rPr lang="en-US" altLang="zh-CN" b="0" dirty="0"/>
              <a:t>(4/5)</a:t>
            </a:r>
            <a:endParaRPr b="0" dirty="0"/>
          </a:p>
        </p:txBody>
      </p:sp>
      <p:sp>
        <p:nvSpPr>
          <p:cNvPr id="83971" name="Rectangle 3">
            <a:extLst>
              <a:ext uri="{FF2B5EF4-FFF2-40B4-BE49-F238E27FC236}">
                <a16:creationId xmlns:a16="http://schemas.microsoft.com/office/drawing/2014/main" id="{B0FFD666-DB86-4378-9643-2B22125B9CA5}"/>
              </a:ext>
            </a:extLst>
          </p:cNvPr>
          <p:cNvSpPr>
            <a:spLocks noGrp="1" noChangeArrowheads="1"/>
          </p:cNvSpPr>
          <p:nvPr>
            <p:ph sz="quarter" idx="13"/>
          </p:nvPr>
        </p:nvSpPr>
        <p:spPr/>
        <p:txBody>
          <a:bodyPr>
            <a:normAutofit/>
          </a:bodyPr>
          <a:lstStyle/>
          <a:p>
            <a:pPr eaLnBrk="1" hangingPunct="1">
              <a:lnSpc>
                <a:spcPct val="90000"/>
              </a:lnSpc>
            </a:pPr>
            <a:r>
              <a:rPr dirty="0" err="1"/>
              <a:t>需要计算的概率</a:t>
            </a:r>
            <a:r>
              <a:rPr dirty="0"/>
              <a:t>：</a:t>
            </a:r>
          </a:p>
          <a:p>
            <a:pPr eaLnBrk="1" hangingPunct="1">
              <a:lnSpc>
                <a:spcPct val="90000"/>
              </a:lnSpc>
              <a:buFont typeface="Wingdings" panose="05000000000000000000" pitchFamily="2" charset="2"/>
              <a:buNone/>
            </a:pPr>
            <a:r>
              <a:rPr sz="2400" dirty="0"/>
              <a:t>	</a:t>
            </a:r>
            <a:r>
              <a:rPr sz="2400" dirty="0" err="1"/>
              <a:t>根据</a:t>
            </a:r>
            <a:r>
              <a:rPr sz="2400" dirty="0"/>
              <a:t>	</a:t>
            </a:r>
            <a:r>
              <a:rPr lang="en-US" altLang="zh-CN" sz="2400" dirty="0"/>
              <a:t>P(</a:t>
            </a:r>
            <a:r>
              <a:rPr lang="en-US" altLang="zh-CN" sz="2400" dirty="0" err="1"/>
              <a:t>C</a:t>
            </a:r>
            <a:r>
              <a:rPr lang="en-US" altLang="zh-CN" sz="2400" baseline="-25000" dirty="0" err="1"/>
              <a:t>j</a:t>
            </a:r>
            <a:r>
              <a:rPr lang="en-US" altLang="zh-CN" sz="2400" dirty="0" err="1"/>
              <a:t>|X</a:t>
            </a:r>
            <a:r>
              <a:rPr lang="en-US" altLang="zh-CN" sz="2400" dirty="0"/>
              <a:t>) = P(</a:t>
            </a:r>
            <a:r>
              <a:rPr lang="en-US" altLang="zh-CN" sz="2400" dirty="0" err="1"/>
              <a:t>X|C</a:t>
            </a:r>
            <a:r>
              <a:rPr lang="en-US" altLang="zh-CN" sz="2400" baseline="-25000" dirty="0" err="1"/>
              <a:t>j</a:t>
            </a:r>
            <a:r>
              <a:rPr lang="en-US" altLang="zh-CN" sz="2400" dirty="0"/>
              <a:t>)P(</a:t>
            </a:r>
            <a:r>
              <a:rPr lang="en-US" altLang="zh-CN" sz="2400" dirty="0" err="1"/>
              <a:t>C</a:t>
            </a:r>
            <a:r>
              <a:rPr lang="en-US" altLang="zh-CN" sz="2400" baseline="-25000" dirty="0" err="1"/>
              <a:t>j</a:t>
            </a:r>
            <a:r>
              <a:rPr lang="en-US" altLang="zh-CN" sz="2400" dirty="0"/>
              <a:t>)/P(X)</a:t>
            </a:r>
          </a:p>
          <a:p>
            <a:pPr eaLnBrk="1" hangingPunct="1">
              <a:lnSpc>
                <a:spcPct val="90000"/>
              </a:lnSpc>
              <a:buFont typeface="Wingdings" panose="05000000000000000000" pitchFamily="2" charset="2"/>
              <a:buNone/>
            </a:pPr>
            <a:r>
              <a:rPr sz="2400" dirty="0"/>
              <a:t>	而		</a:t>
            </a:r>
            <a:r>
              <a:rPr lang="en-US" altLang="zh-CN" sz="2400" dirty="0"/>
              <a:t>P(</a:t>
            </a:r>
            <a:r>
              <a:rPr lang="en-US" altLang="zh-CN" sz="2400" dirty="0" err="1"/>
              <a:t>X|C</a:t>
            </a:r>
            <a:r>
              <a:rPr lang="en-US" altLang="zh-CN" sz="2400" baseline="-25000" dirty="0" err="1"/>
              <a:t>j</a:t>
            </a:r>
            <a:r>
              <a:rPr lang="en-US" altLang="zh-CN" sz="2400" dirty="0"/>
              <a:t>)= P(x</a:t>
            </a:r>
            <a:r>
              <a:rPr lang="en-US" altLang="zh-CN" sz="2400" baseline="-25000" dirty="0"/>
              <a:t>1</a:t>
            </a:r>
            <a:r>
              <a:rPr lang="en-US" altLang="zh-CN" sz="2400" dirty="0"/>
              <a:t>,…,</a:t>
            </a:r>
            <a:r>
              <a:rPr lang="en-US" altLang="zh-CN" sz="2400" dirty="0" err="1"/>
              <a:t>x</a:t>
            </a:r>
            <a:r>
              <a:rPr lang="en-US" altLang="zh-CN" sz="2400" baseline="-25000" dirty="0" err="1"/>
              <a:t>k</a:t>
            </a:r>
            <a:r>
              <a:rPr lang="en-US" altLang="zh-CN" sz="2400" dirty="0" err="1"/>
              <a:t>|C</a:t>
            </a:r>
            <a:r>
              <a:rPr lang="en-US" altLang="zh-CN" sz="2400" baseline="-25000" dirty="0" err="1"/>
              <a:t>j</a:t>
            </a:r>
            <a:r>
              <a:rPr lang="en-US" altLang="zh-CN" sz="2400" dirty="0"/>
              <a:t>) = P(x</a:t>
            </a:r>
            <a:r>
              <a:rPr lang="en-US" altLang="zh-CN" sz="2400" baseline="-25000" dirty="0"/>
              <a:t>1</a:t>
            </a:r>
            <a:r>
              <a:rPr lang="en-US" altLang="zh-CN" sz="2400" dirty="0"/>
              <a:t>|C</a:t>
            </a:r>
            <a:r>
              <a:rPr lang="en-US" altLang="zh-CN" sz="2400" baseline="-25000" dirty="0"/>
              <a:t>j</a:t>
            </a:r>
            <a:r>
              <a:rPr lang="en-US" altLang="zh-CN" sz="2400" dirty="0"/>
              <a:t>)·…·P(</a:t>
            </a:r>
            <a:r>
              <a:rPr lang="en-US" altLang="zh-CN" sz="2400" dirty="0" err="1"/>
              <a:t>x</a:t>
            </a:r>
            <a:r>
              <a:rPr lang="en-US" altLang="zh-CN" sz="2400" baseline="-25000" dirty="0" err="1"/>
              <a:t>k</a:t>
            </a:r>
            <a:r>
              <a:rPr lang="en-US" altLang="zh-CN" sz="2400" dirty="0" err="1"/>
              <a:t>|C</a:t>
            </a:r>
            <a:r>
              <a:rPr lang="en-US" altLang="zh-CN" sz="2400" baseline="-25000" dirty="0" err="1"/>
              <a:t>j</a:t>
            </a:r>
            <a:r>
              <a:rPr lang="en-US" altLang="zh-CN" sz="2400" dirty="0"/>
              <a:t>) </a:t>
            </a:r>
          </a:p>
          <a:p>
            <a:pPr eaLnBrk="1" hangingPunct="1">
              <a:lnSpc>
                <a:spcPct val="90000"/>
              </a:lnSpc>
              <a:buFont typeface="Wingdings" panose="05000000000000000000" pitchFamily="2" charset="2"/>
              <a:buNone/>
            </a:pPr>
            <a:r>
              <a:rPr sz="2400" dirty="0"/>
              <a:t>	</a:t>
            </a:r>
            <a:r>
              <a:rPr sz="2400" dirty="0" err="1">
                <a:solidFill>
                  <a:srgbClr val="FF0000"/>
                </a:solidFill>
              </a:rPr>
              <a:t>则需要计算</a:t>
            </a:r>
            <a:r>
              <a:rPr sz="2400" dirty="0">
                <a:solidFill>
                  <a:srgbClr val="FF0000"/>
                </a:solidFill>
              </a:rPr>
              <a:t>：</a:t>
            </a:r>
          </a:p>
          <a:p>
            <a:pPr eaLnBrk="1" hangingPunct="1">
              <a:lnSpc>
                <a:spcPct val="90000"/>
              </a:lnSpc>
              <a:buFont typeface="Wingdings" panose="05000000000000000000" pitchFamily="2" charset="2"/>
              <a:buNone/>
            </a:pPr>
            <a:r>
              <a:rPr sz="2400" dirty="0">
                <a:solidFill>
                  <a:srgbClr val="FF0000"/>
                </a:solidFill>
              </a:rPr>
              <a:t>		 	</a:t>
            </a:r>
            <a:r>
              <a:rPr lang="en-US" altLang="zh-CN" sz="2400" dirty="0">
                <a:solidFill>
                  <a:srgbClr val="FF0000"/>
                </a:solidFill>
              </a:rPr>
              <a:t>P(</a:t>
            </a:r>
            <a:r>
              <a:rPr lang="en-US" altLang="zh-CN" sz="2400" dirty="0" err="1">
                <a:solidFill>
                  <a:srgbClr val="FF0000"/>
                </a:solidFill>
              </a:rPr>
              <a:t>x</a:t>
            </a:r>
            <a:r>
              <a:rPr lang="en-US" altLang="zh-CN" sz="2400" baseline="-25000" dirty="0" err="1">
                <a:solidFill>
                  <a:srgbClr val="FF0000"/>
                </a:solidFill>
              </a:rPr>
              <a:t>i</a:t>
            </a:r>
            <a:r>
              <a:rPr lang="en-US" altLang="zh-CN" sz="2400" dirty="0" err="1">
                <a:solidFill>
                  <a:srgbClr val="FF0000"/>
                </a:solidFill>
              </a:rPr>
              <a:t>|C</a:t>
            </a:r>
            <a:r>
              <a:rPr lang="en-US" altLang="zh-CN" sz="2400" baseline="-25000" dirty="0" err="1">
                <a:solidFill>
                  <a:srgbClr val="FF0000"/>
                </a:solidFill>
              </a:rPr>
              <a:t>j</a:t>
            </a:r>
            <a:r>
              <a:rPr lang="en-US" altLang="zh-CN" sz="2400" dirty="0">
                <a:solidFill>
                  <a:srgbClr val="FF0000"/>
                </a:solidFill>
              </a:rPr>
              <a:t>) </a:t>
            </a:r>
          </a:p>
          <a:p>
            <a:pPr eaLnBrk="1" hangingPunct="1">
              <a:lnSpc>
                <a:spcPct val="90000"/>
              </a:lnSpc>
              <a:buFont typeface="Wingdings" panose="05000000000000000000" pitchFamily="2" charset="2"/>
              <a:buNone/>
            </a:pPr>
            <a:r>
              <a:rPr lang="en-US" altLang="zh-CN" sz="2400" dirty="0">
                <a:solidFill>
                  <a:srgbClr val="FF0000"/>
                </a:solidFill>
              </a:rPr>
              <a:t>			P(</a:t>
            </a:r>
            <a:r>
              <a:rPr lang="en-US" altLang="zh-CN" sz="2400" dirty="0" err="1">
                <a:solidFill>
                  <a:srgbClr val="FF0000"/>
                </a:solidFill>
              </a:rPr>
              <a:t>C</a:t>
            </a:r>
            <a:r>
              <a:rPr lang="en-US" altLang="zh-CN" sz="2400" baseline="-25000" dirty="0" err="1">
                <a:solidFill>
                  <a:srgbClr val="FF0000"/>
                </a:solidFill>
              </a:rPr>
              <a:t>j</a:t>
            </a:r>
            <a:r>
              <a:rPr lang="en-US" altLang="zh-CN" sz="2400" dirty="0">
                <a:solidFill>
                  <a:srgbClr val="FF0000"/>
                </a:solidFill>
              </a:rPr>
              <a:t>)</a:t>
            </a:r>
            <a:endParaRPr sz="2400" dirty="0">
              <a:solidFill>
                <a:srgbClr val="FF0000"/>
              </a:solidFill>
            </a:endParaRPr>
          </a:p>
          <a:p>
            <a:pPr>
              <a:lnSpc>
                <a:spcPct val="90000"/>
              </a:lnSpc>
              <a:buNone/>
            </a:pPr>
            <a:r>
              <a:rPr dirty="0"/>
              <a:t>	</a:t>
            </a:r>
            <a:r>
              <a:rPr dirty="0" err="1"/>
              <a:t>其中</a:t>
            </a:r>
            <a:r>
              <a:rPr dirty="0"/>
              <a:t>：</a:t>
            </a:r>
          </a:p>
          <a:p>
            <a:pPr>
              <a:lnSpc>
                <a:spcPct val="90000"/>
              </a:lnSpc>
              <a:buNone/>
            </a:pPr>
            <a:r>
              <a:rPr lang="en-US" altLang="zh-CN" dirty="0"/>
              <a:t>	X = (age = “≤30”, income = “medium”, student = “yes”, </a:t>
            </a:r>
            <a:r>
              <a:rPr lang="en-US" altLang="zh-CN" dirty="0" err="1"/>
              <a:t>credit_rating</a:t>
            </a:r>
            <a:r>
              <a:rPr lang="en-US" altLang="zh-CN" dirty="0"/>
              <a:t> = “fair”)</a:t>
            </a:r>
          </a:p>
          <a:p>
            <a:pPr>
              <a:lnSpc>
                <a:spcPct val="90000"/>
              </a:lnSpc>
              <a:buNone/>
            </a:pPr>
            <a:r>
              <a:rPr lang="en-US" altLang="zh-CN" dirty="0"/>
              <a:t>	C1= (</a:t>
            </a:r>
            <a:r>
              <a:rPr lang="en-US" altLang="zh-CN" dirty="0" err="1"/>
              <a:t>buys_computer</a:t>
            </a:r>
            <a:r>
              <a:rPr lang="en-US" altLang="zh-CN" dirty="0"/>
              <a:t> = “yes”)</a:t>
            </a:r>
          </a:p>
          <a:p>
            <a:pPr>
              <a:lnSpc>
                <a:spcPct val="90000"/>
              </a:lnSpc>
              <a:buNone/>
            </a:pPr>
            <a:r>
              <a:rPr lang="en-US" altLang="zh-CN" dirty="0"/>
              <a:t>     C2 = (</a:t>
            </a:r>
            <a:r>
              <a:rPr lang="en-US" altLang="zh-CN" dirty="0" err="1"/>
              <a:t>buys_computer</a:t>
            </a:r>
            <a:r>
              <a:rPr lang="en-US" altLang="zh-CN" dirty="0"/>
              <a:t> = “no”)</a:t>
            </a:r>
            <a:endParaRPr dirty="0"/>
          </a:p>
        </p:txBody>
      </p:sp>
      <p:sp>
        <p:nvSpPr>
          <p:cNvPr id="5" name="页脚占位符 3">
            <a:extLst>
              <a:ext uri="{FF2B5EF4-FFF2-40B4-BE49-F238E27FC236}">
                <a16:creationId xmlns:a16="http://schemas.microsoft.com/office/drawing/2014/main" id="{CD178CC4-9932-4B26-A745-362344E03A71}"/>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1652918885"/>
      </p:ext>
    </p:extLst>
  </p:cSld>
  <p:clrMapOvr>
    <a:masterClrMapping/>
  </p:clrMapOvr>
  <mc:AlternateContent xmlns:mc="http://schemas.openxmlformats.org/markup-compatibility/2006" xmlns:p14="http://schemas.microsoft.com/office/powerpoint/2010/main">
    <mc:Choice Requires="p14">
      <p:transition p14:dur="0" advTm="42511"/>
    </mc:Choice>
    <mc:Fallback xmlns="">
      <p:transition advTm="425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灯片编号占位符 5">
            <a:extLst>
              <a:ext uri="{FF2B5EF4-FFF2-40B4-BE49-F238E27FC236}">
                <a16:creationId xmlns:a16="http://schemas.microsoft.com/office/drawing/2014/main" id="{DE535897-0376-427B-BB2D-F31511D8AD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2852CDAD-1A6E-4F9B-ABF0-19B590524D8A}" type="slidenum">
              <a:rPr lang="zh-CN" altLang="en-US" sz="1400">
                <a:latin typeface="Arial" panose="020B0604020202020204" pitchFamily="34" charset="0"/>
                <a:ea typeface="楷体_GB2312" pitchFamily="49" charset="-122"/>
              </a:rPr>
              <a:pPr algn="r">
                <a:spcBef>
                  <a:spcPct val="0"/>
                </a:spcBef>
                <a:buClrTx/>
                <a:buFontTx/>
                <a:buNone/>
              </a:pPr>
              <a:t>16</a:t>
            </a:fld>
            <a:endParaRPr lang="zh-CN" altLang="en-US" sz="1400">
              <a:latin typeface="Arial" panose="020B0604020202020204" pitchFamily="34" charset="0"/>
              <a:ea typeface="楷体_GB2312" pitchFamily="49" charset="-122"/>
            </a:endParaRPr>
          </a:p>
        </p:txBody>
      </p:sp>
      <p:sp>
        <p:nvSpPr>
          <p:cNvPr id="86018" name="Rectangle 4">
            <a:extLst>
              <a:ext uri="{FF2B5EF4-FFF2-40B4-BE49-F238E27FC236}">
                <a16:creationId xmlns:a16="http://schemas.microsoft.com/office/drawing/2014/main" id="{EDB5B455-8869-468F-88B6-4CF852350768}"/>
              </a:ext>
            </a:extLst>
          </p:cNvPr>
          <p:cNvSpPr>
            <a:spLocks noGrp="1" noChangeArrowheads="1"/>
          </p:cNvSpPr>
          <p:nvPr>
            <p:ph type="title"/>
          </p:nvPr>
        </p:nvSpPr>
        <p:spPr bwMode="auto"/>
        <p:txBody>
          <a:bodyPr anchor="b"/>
          <a:lstStyle/>
          <a:p>
            <a:pPr eaLnBrk="1" hangingPunct="1"/>
            <a:r>
              <a:rPr b="0" dirty="0" err="1"/>
              <a:t>朴素贝叶斯分类</a:t>
            </a:r>
            <a:r>
              <a:rPr lang="en-US" altLang="zh-CN" b="0" dirty="0"/>
              <a:t>(5/5)</a:t>
            </a:r>
            <a:endParaRPr b="0" dirty="0"/>
          </a:p>
        </p:txBody>
      </p:sp>
      <p:sp>
        <p:nvSpPr>
          <p:cNvPr id="86019" name="Rectangle 3">
            <a:extLst>
              <a:ext uri="{FF2B5EF4-FFF2-40B4-BE49-F238E27FC236}">
                <a16:creationId xmlns:a16="http://schemas.microsoft.com/office/drawing/2014/main" id="{9C5366D3-51ED-47B4-9708-2E72469A3889}"/>
              </a:ext>
            </a:extLst>
          </p:cNvPr>
          <p:cNvSpPr>
            <a:spLocks noGrp="1" noChangeArrowheads="1"/>
          </p:cNvSpPr>
          <p:nvPr>
            <p:ph sz="quarter" idx="13"/>
          </p:nvPr>
        </p:nvSpPr>
        <p:spPr>
          <a:xfrm>
            <a:off x="322291" y="1364356"/>
            <a:ext cx="6161059" cy="5163443"/>
          </a:xfrm>
        </p:spPr>
        <p:txBody>
          <a:bodyPr>
            <a:normAutofit/>
          </a:bodyPr>
          <a:lstStyle/>
          <a:p>
            <a:pPr eaLnBrk="1" hangingPunct="1">
              <a:lnSpc>
                <a:spcPct val="80000"/>
              </a:lnSpc>
            </a:pPr>
            <a:r>
              <a:rPr lang="en-US" altLang="zh-CN" sz="2800" dirty="0"/>
              <a:t>P(C</a:t>
            </a:r>
            <a:r>
              <a:rPr lang="en-US" altLang="zh-CN" sz="2800" baseline="-25000" dirty="0"/>
              <a:t>i</a:t>
            </a:r>
            <a:r>
              <a:rPr lang="en-US" altLang="zh-CN" sz="2800" dirty="0"/>
              <a:t>): </a:t>
            </a:r>
            <a:r>
              <a:rPr lang="en-US" altLang="zh-CN" sz="2000" dirty="0"/>
              <a:t>P(</a:t>
            </a:r>
            <a:r>
              <a:rPr lang="en-US" altLang="zh-CN" sz="2000" dirty="0" err="1"/>
              <a:t>buys_computer</a:t>
            </a:r>
            <a:r>
              <a:rPr lang="en-US" altLang="zh-CN" sz="2000" dirty="0"/>
              <a:t> = “yes”)  = 9/14 = 0.643</a:t>
            </a:r>
          </a:p>
          <a:p>
            <a:pPr eaLnBrk="1" hangingPunct="1">
              <a:lnSpc>
                <a:spcPct val="80000"/>
              </a:lnSpc>
              <a:buFont typeface="Wingdings" panose="05000000000000000000" pitchFamily="2" charset="2"/>
              <a:buNone/>
            </a:pPr>
            <a:r>
              <a:rPr lang="en-US" altLang="zh-CN" sz="2000" dirty="0"/>
              <a:t>                    P(</a:t>
            </a:r>
            <a:r>
              <a:rPr lang="en-US" altLang="zh-CN" sz="2000" dirty="0" err="1"/>
              <a:t>buys_computer</a:t>
            </a:r>
            <a:r>
              <a:rPr lang="en-US" altLang="zh-CN" sz="2000" dirty="0"/>
              <a:t> = “no”) = 5/14= 0.357</a:t>
            </a:r>
          </a:p>
          <a:p>
            <a:pPr>
              <a:lnSpc>
                <a:spcPct val="80000"/>
              </a:lnSpc>
              <a:spcBef>
                <a:spcPts val="1200"/>
              </a:spcBef>
            </a:pPr>
            <a:r>
              <a:rPr sz="2200" dirty="0" err="1"/>
              <a:t>对每个类计算</a:t>
            </a:r>
            <a:r>
              <a:rPr lang="en-US" altLang="zh-CN" sz="2200" dirty="0"/>
              <a:t> P(</a:t>
            </a:r>
            <a:r>
              <a:rPr lang="en-US" altLang="zh-CN" sz="2200" dirty="0" err="1"/>
              <a:t>X|C</a:t>
            </a:r>
            <a:r>
              <a:rPr lang="en-US" altLang="zh-CN" sz="2200" baseline="-25000" dirty="0" err="1"/>
              <a:t>i</a:t>
            </a:r>
            <a:r>
              <a:rPr lang="en-US" altLang="zh-CN" sz="2200" dirty="0"/>
              <a:t>):</a:t>
            </a:r>
          </a:p>
          <a:p>
            <a:pPr eaLnBrk="1" hangingPunct="1">
              <a:lnSpc>
                <a:spcPct val="100000"/>
              </a:lnSpc>
              <a:buFont typeface="Wingdings" panose="05000000000000000000" pitchFamily="2" charset="2"/>
              <a:buNone/>
            </a:pPr>
            <a:r>
              <a:rPr lang="en-US" altLang="zh-CN" sz="1800" b="1" dirty="0"/>
              <a:t>     P(age = “&lt;=30” | </a:t>
            </a:r>
            <a:r>
              <a:rPr lang="en-US" altLang="zh-CN" sz="1800" b="1" dirty="0" err="1"/>
              <a:t>buys_computer</a:t>
            </a:r>
            <a:r>
              <a:rPr lang="en-US" altLang="zh-CN" sz="1800" b="1" dirty="0"/>
              <a:t> = “yes”)  = 2/9 = 0.222</a:t>
            </a:r>
          </a:p>
          <a:p>
            <a:pPr eaLnBrk="1" hangingPunct="1">
              <a:lnSpc>
                <a:spcPct val="100000"/>
              </a:lnSpc>
              <a:buFont typeface="Wingdings" panose="05000000000000000000" pitchFamily="2" charset="2"/>
              <a:buNone/>
            </a:pPr>
            <a:r>
              <a:rPr lang="en-US" altLang="zh-CN" sz="1800" dirty="0"/>
              <a:t>     P(age = “&lt;= 30” | </a:t>
            </a:r>
            <a:r>
              <a:rPr lang="en-US" altLang="zh-CN" sz="1800" dirty="0" err="1"/>
              <a:t>buys_computer</a:t>
            </a:r>
            <a:r>
              <a:rPr lang="en-US" altLang="zh-CN" sz="1800" dirty="0"/>
              <a:t> = “no”) = 3/5 = 0.6</a:t>
            </a:r>
          </a:p>
          <a:p>
            <a:pPr eaLnBrk="1" hangingPunct="1">
              <a:lnSpc>
                <a:spcPct val="100000"/>
              </a:lnSpc>
              <a:buFont typeface="Wingdings" panose="05000000000000000000" pitchFamily="2" charset="2"/>
              <a:buNone/>
            </a:pPr>
            <a:r>
              <a:rPr lang="en-US" altLang="zh-CN" sz="1800" dirty="0"/>
              <a:t>     </a:t>
            </a:r>
            <a:r>
              <a:rPr lang="en-US" altLang="zh-CN" sz="1800" b="1" dirty="0"/>
              <a:t>P(income = “medium” | </a:t>
            </a:r>
            <a:r>
              <a:rPr lang="en-US" altLang="zh-CN" sz="1800" b="1" dirty="0" err="1"/>
              <a:t>buys_computer</a:t>
            </a:r>
            <a:r>
              <a:rPr lang="en-US" altLang="zh-CN" sz="1800" b="1" dirty="0"/>
              <a:t> = “yes”) = 4/9 = 0.444</a:t>
            </a:r>
          </a:p>
          <a:p>
            <a:pPr eaLnBrk="1" hangingPunct="1">
              <a:lnSpc>
                <a:spcPct val="100000"/>
              </a:lnSpc>
              <a:buFont typeface="Wingdings" panose="05000000000000000000" pitchFamily="2" charset="2"/>
              <a:buNone/>
            </a:pPr>
            <a:r>
              <a:rPr lang="en-US" altLang="zh-CN" sz="1800" dirty="0"/>
              <a:t>     P(income = “medium” | </a:t>
            </a:r>
            <a:r>
              <a:rPr lang="en-US" altLang="zh-CN" sz="1800" dirty="0" err="1"/>
              <a:t>buys_computer</a:t>
            </a:r>
            <a:r>
              <a:rPr lang="en-US" altLang="zh-CN" sz="1800" dirty="0"/>
              <a:t> = “no”) = 2/5 = 0.4</a:t>
            </a:r>
          </a:p>
          <a:p>
            <a:pPr eaLnBrk="1" hangingPunct="1">
              <a:lnSpc>
                <a:spcPct val="100000"/>
              </a:lnSpc>
              <a:buFont typeface="Wingdings" panose="05000000000000000000" pitchFamily="2" charset="2"/>
              <a:buNone/>
            </a:pPr>
            <a:r>
              <a:rPr lang="en-US" altLang="zh-CN" sz="1800" b="1" dirty="0"/>
              <a:t>     P(student = “yes” | </a:t>
            </a:r>
            <a:r>
              <a:rPr lang="en-US" altLang="zh-CN" sz="1800" b="1" dirty="0" err="1"/>
              <a:t>buys_computer</a:t>
            </a:r>
            <a:r>
              <a:rPr lang="en-US" altLang="zh-CN" sz="1800" b="1" dirty="0"/>
              <a:t> = “yes) = 6/9 = 0.667</a:t>
            </a:r>
          </a:p>
          <a:p>
            <a:pPr eaLnBrk="1" hangingPunct="1">
              <a:lnSpc>
                <a:spcPct val="100000"/>
              </a:lnSpc>
              <a:buFont typeface="Wingdings" panose="05000000000000000000" pitchFamily="2" charset="2"/>
              <a:buNone/>
            </a:pPr>
            <a:r>
              <a:rPr lang="en-US" altLang="zh-CN" sz="1800" dirty="0"/>
              <a:t>     P(student = “yes” | </a:t>
            </a:r>
            <a:r>
              <a:rPr lang="en-US" altLang="zh-CN" sz="1800" dirty="0" err="1"/>
              <a:t>buys_computer</a:t>
            </a:r>
            <a:r>
              <a:rPr lang="en-US" altLang="zh-CN" sz="1800" dirty="0"/>
              <a:t> = “no”) = 1/5 = 0.2</a:t>
            </a:r>
          </a:p>
          <a:p>
            <a:pPr eaLnBrk="1" hangingPunct="1">
              <a:lnSpc>
                <a:spcPct val="100000"/>
              </a:lnSpc>
              <a:buFont typeface="Wingdings" panose="05000000000000000000" pitchFamily="2" charset="2"/>
              <a:buNone/>
            </a:pPr>
            <a:r>
              <a:rPr lang="en-US" altLang="zh-CN" sz="1800" dirty="0"/>
              <a:t>     </a:t>
            </a:r>
            <a:r>
              <a:rPr lang="en-US" altLang="zh-CN" sz="1800" b="1" dirty="0"/>
              <a:t>P(</a:t>
            </a:r>
            <a:r>
              <a:rPr lang="en-US" altLang="zh-CN" sz="1800" b="1" dirty="0" err="1"/>
              <a:t>credit_rating</a:t>
            </a:r>
            <a:r>
              <a:rPr lang="en-US" altLang="zh-CN" sz="1800" b="1" dirty="0"/>
              <a:t> = “fair” | </a:t>
            </a:r>
            <a:r>
              <a:rPr lang="en-US" altLang="zh-CN" sz="1800" b="1" dirty="0" err="1"/>
              <a:t>buys_computer</a:t>
            </a:r>
            <a:r>
              <a:rPr lang="en-US" altLang="zh-CN" sz="1800" b="1" dirty="0"/>
              <a:t> = “yes”) = 6/9 = 0.667</a:t>
            </a:r>
          </a:p>
          <a:p>
            <a:pPr eaLnBrk="1" hangingPunct="1">
              <a:lnSpc>
                <a:spcPct val="100000"/>
              </a:lnSpc>
              <a:buFont typeface="Wingdings" panose="05000000000000000000" pitchFamily="2" charset="2"/>
              <a:buNone/>
            </a:pPr>
            <a:r>
              <a:rPr lang="en-US" altLang="zh-CN" sz="1800" dirty="0"/>
              <a:t>     P(</a:t>
            </a:r>
            <a:r>
              <a:rPr lang="en-US" altLang="zh-CN" sz="1800" dirty="0" err="1"/>
              <a:t>credit_rating</a:t>
            </a:r>
            <a:r>
              <a:rPr lang="en-US" altLang="zh-CN" sz="1800" dirty="0"/>
              <a:t> = “fair” | </a:t>
            </a:r>
            <a:r>
              <a:rPr lang="en-US" altLang="zh-CN" sz="1800" dirty="0" err="1"/>
              <a:t>buys_computer</a:t>
            </a:r>
            <a:r>
              <a:rPr lang="en-US" altLang="zh-CN" sz="1800" dirty="0"/>
              <a:t> = “no”) = 2/5 = 0.4</a:t>
            </a:r>
            <a:endParaRPr sz="2000" dirty="0"/>
          </a:p>
        </p:txBody>
      </p:sp>
      <p:sp>
        <p:nvSpPr>
          <p:cNvPr id="5" name="页脚占位符 3">
            <a:extLst>
              <a:ext uri="{FF2B5EF4-FFF2-40B4-BE49-F238E27FC236}">
                <a16:creationId xmlns:a16="http://schemas.microsoft.com/office/drawing/2014/main" id="{E694A1F7-A0E8-4316-BB58-114CADC3AA00}"/>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
        <p:nvSpPr>
          <p:cNvPr id="6" name="Rectangle 3">
            <a:extLst>
              <a:ext uri="{FF2B5EF4-FFF2-40B4-BE49-F238E27FC236}">
                <a16:creationId xmlns:a16="http://schemas.microsoft.com/office/drawing/2014/main" id="{5C2EDD93-2843-47CE-814E-51113352CC21}"/>
              </a:ext>
            </a:extLst>
          </p:cNvPr>
          <p:cNvSpPr txBox="1">
            <a:spLocks noChangeArrowheads="1"/>
          </p:cNvSpPr>
          <p:nvPr/>
        </p:nvSpPr>
        <p:spPr>
          <a:xfrm>
            <a:off x="6546849" y="1364355"/>
            <a:ext cx="5322859" cy="5163443"/>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kumimoji="1" lang="zh-CN" altLang="en-US" sz="2400" kern="1200" dirty="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zh-CN" sz="2000" dirty="0"/>
              <a:t> </a:t>
            </a:r>
            <a:r>
              <a:rPr lang="en-US" altLang="zh-CN" sz="2200" dirty="0">
                <a:latin typeface="Times New Roman" panose="02020603050405020304" pitchFamily="18" charset="0"/>
                <a:cs typeface="Times New Roman" panose="02020603050405020304" pitchFamily="18" charset="0"/>
              </a:rPr>
              <a:t>X = (age &lt;= 30 , income = medium, student = yes, </a:t>
            </a:r>
            <a:r>
              <a:rPr lang="en-US" altLang="zh-CN" sz="2200" dirty="0" err="1">
                <a:latin typeface="Times New Roman" panose="02020603050405020304" pitchFamily="18" charset="0"/>
                <a:cs typeface="Times New Roman" panose="02020603050405020304" pitchFamily="18" charset="0"/>
              </a:rPr>
              <a:t>credit_rating</a:t>
            </a:r>
            <a:r>
              <a:rPr lang="en-US" altLang="zh-CN" sz="2200" dirty="0">
                <a:latin typeface="Times New Roman" panose="02020603050405020304" pitchFamily="18" charset="0"/>
                <a:cs typeface="Times New Roman" panose="02020603050405020304" pitchFamily="18" charset="0"/>
              </a:rPr>
              <a:t> = fair)</a:t>
            </a:r>
          </a:p>
          <a:p>
            <a:pPr>
              <a:lnSpc>
                <a:spcPct val="80000"/>
              </a:lnSpc>
              <a:buFont typeface="Wingdings" panose="05000000000000000000" pitchFamily="2" charset="2"/>
              <a:buNone/>
            </a:pPr>
            <a:r>
              <a:rPr lang="en-US" altLang="zh-CN" sz="2200" b="1" dirty="0">
                <a:latin typeface="Times New Roman" panose="02020603050405020304" pitchFamily="18" charset="0"/>
                <a:cs typeface="Times New Roman" panose="02020603050405020304" pitchFamily="18" charset="0"/>
              </a:rPr>
              <a:t>P(</a:t>
            </a:r>
            <a:r>
              <a:rPr lang="en-US" altLang="zh-CN" sz="2200" b="1" dirty="0" err="1">
                <a:latin typeface="Times New Roman" panose="02020603050405020304" pitchFamily="18" charset="0"/>
                <a:cs typeface="Times New Roman" panose="02020603050405020304" pitchFamily="18" charset="0"/>
              </a:rPr>
              <a:t>X|C</a:t>
            </a:r>
            <a:r>
              <a:rPr lang="en-US" altLang="zh-CN" sz="2200" b="1" baseline="-25000" dirty="0" err="1">
                <a:latin typeface="Times New Roman" panose="02020603050405020304" pitchFamily="18" charset="0"/>
                <a:cs typeface="Times New Roman" panose="02020603050405020304" pitchFamily="18" charset="0"/>
              </a:rPr>
              <a:t>i</a:t>
            </a:r>
            <a:r>
              <a:rPr lang="en-US" altLang="zh-CN" sz="2200" b="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p>
          <a:p>
            <a:pPr>
              <a:lnSpc>
                <a:spcPct val="80000"/>
              </a:lnSpc>
              <a:buFont typeface="Wingdings" panose="05000000000000000000" pitchFamily="2" charset="2"/>
              <a:buNone/>
            </a:pPr>
            <a:r>
              <a:rPr lang="en-US" altLang="zh-CN" sz="2200" b="1" dirty="0">
                <a:latin typeface="Times New Roman" panose="02020603050405020304" pitchFamily="18" charset="0"/>
                <a:cs typeface="Times New Roman" panose="02020603050405020304" pitchFamily="18" charset="0"/>
              </a:rPr>
              <a:t>P(</a:t>
            </a:r>
            <a:r>
              <a:rPr lang="en-US" altLang="zh-CN" sz="2200" b="1" dirty="0" err="1">
                <a:latin typeface="Times New Roman" panose="02020603050405020304" pitchFamily="18" charset="0"/>
                <a:cs typeface="Times New Roman" panose="02020603050405020304" pitchFamily="18" charset="0"/>
              </a:rPr>
              <a:t>X|buys_computer</a:t>
            </a:r>
            <a:r>
              <a:rPr lang="en-US" altLang="zh-CN" sz="2200" b="1" dirty="0">
                <a:latin typeface="Times New Roman" panose="02020603050405020304" pitchFamily="18" charset="0"/>
                <a:cs typeface="Times New Roman" panose="02020603050405020304" pitchFamily="18" charset="0"/>
              </a:rPr>
              <a:t> = “yes”)</a:t>
            </a:r>
            <a:r>
              <a:rPr lang="en-US" altLang="zh-CN" sz="2200" dirty="0">
                <a:latin typeface="Times New Roman" panose="02020603050405020304" pitchFamily="18" charset="0"/>
                <a:cs typeface="Times New Roman" panose="02020603050405020304" pitchFamily="18" charset="0"/>
              </a:rPr>
              <a:t> = 0.222 x 0.444 x 0.667 x 0.667 = 0.044</a:t>
            </a:r>
          </a:p>
          <a:p>
            <a:pPr>
              <a:lnSpc>
                <a:spcPct val="80000"/>
              </a:lnSpc>
              <a:buFont typeface="Wingdings" panose="05000000000000000000" pitchFamily="2" charset="2"/>
              <a:buNone/>
            </a:pPr>
            <a:r>
              <a:rPr lang="en-US" altLang="zh-CN" sz="2200" b="1" dirty="0">
                <a:latin typeface="Times New Roman" panose="02020603050405020304" pitchFamily="18" charset="0"/>
                <a:cs typeface="Times New Roman" panose="02020603050405020304" pitchFamily="18" charset="0"/>
              </a:rPr>
              <a:t>P(</a:t>
            </a:r>
            <a:r>
              <a:rPr lang="en-US" altLang="zh-CN" sz="2200" b="1" dirty="0" err="1">
                <a:latin typeface="Times New Roman" panose="02020603050405020304" pitchFamily="18" charset="0"/>
                <a:cs typeface="Times New Roman" panose="02020603050405020304" pitchFamily="18" charset="0"/>
              </a:rPr>
              <a:t>X|buys_computer</a:t>
            </a:r>
            <a:r>
              <a:rPr lang="en-US" altLang="zh-CN" sz="2200" b="1" dirty="0">
                <a:latin typeface="Times New Roman" panose="02020603050405020304" pitchFamily="18" charset="0"/>
                <a:cs typeface="Times New Roman" panose="02020603050405020304" pitchFamily="18" charset="0"/>
              </a:rPr>
              <a:t> = “no”)</a:t>
            </a:r>
            <a:r>
              <a:rPr lang="en-US" altLang="zh-CN" sz="2200" dirty="0">
                <a:latin typeface="Times New Roman" panose="02020603050405020304" pitchFamily="18" charset="0"/>
                <a:cs typeface="Times New Roman" panose="02020603050405020304" pitchFamily="18" charset="0"/>
              </a:rPr>
              <a:t> = 0.6 x 0.4 x 0.2 x 0.4 = 0.019</a:t>
            </a:r>
          </a:p>
          <a:p>
            <a:pPr>
              <a:lnSpc>
                <a:spcPct val="80000"/>
              </a:lnSpc>
              <a:buFont typeface="Wingdings" panose="05000000000000000000" pitchFamily="2" charset="2"/>
              <a:buNone/>
            </a:pPr>
            <a:r>
              <a:rPr lang="en-US" altLang="zh-CN" sz="2200" b="1" dirty="0">
                <a:latin typeface="Times New Roman" panose="02020603050405020304" pitchFamily="18" charset="0"/>
                <a:cs typeface="Times New Roman" panose="02020603050405020304" pitchFamily="18" charset="0"/>
              </a:rPr>
              <a:t>P(</a:t>
            </a:r>
            <a:r>
              <a:rPr lang="en-US" altLang="zh-CN" sz="2200" b="1" dirty="0" err="1">
                <a:latin typeface="Times New Roman" panose="02020603050405020304" pitchFamily="18" charset="0"/>
                <a:cs typeface="Times New Roman" panose="02020603050405020304" pitchFamily="18" charset="0"/>
              </a:rPr>
              <a:t>X|C</a:t>
            </a:r>
            <a:r>
              <a:rPr lang="en-US" altLang="zh-CN" sz="2200" b="1" baseline="-25000" dirty="0" err="1">
                <a:latin typeface="Times New Roman" panose="02020603050405020304" pitchFamily="18" charset="0"/>
                <a:cs typeface="Times New Roman" panose="02020603050405020304" pitchFamily="18" charset="0"/>
              </a:rPr>
              <a:t>i</a:t>
            </a:r>
            <a:r>
              <a:rPr lang="en-US" altLang="zh-CN" sz="2200" b="1" dirty="0">
                <a:latin typeface="Times New Roman" panose="02020603050405020304" pitchFamily="18" charset="0"/>
                <a:cs typeface="Times New Roman" panose="02020603050405020304" pitchFamily="18" charset="0"/>
              </a:rPr>
              <a:t>)*P(C</a:t>
            </a:r>
            <a:r>
              <a:rPr lang="en-US" altLang="zh-CN" sz="2200" b="1" baseline="-25000" dirty="0">
                <a:latin typeface="Times New Roman" panose="02020603050405020304" pitchFamily="18" charset="0"/>
                <a:cs typeface="Times New Roman" panose="02020603050405020304" pitchFamily="18" charset="0"/>
              </a:rPr>
              <a:t>i</a:t>
            </a:r>
            <a:r>
              <a:rPr lang="en-US" altLang="zh-CN" sz="2200" b="1" dirty="0">
                <a:latin typeface="Times New Roman" panose="02020603050405020304" pitchFamily="18" charset="0"/>
                <a:cs typeface="Times New Roman" panose="02020603050405020304" pitchFamily="18" charset="0"/>
              </a:rPr>
              <a:t>) :  </a:t>
            </a:r>
          </a:p>
          <a:p>
            <a:pPr>
              <a:lnSpc>
                <a:spcPct val="80000"/>
              </a:lnSpc>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P(</a:t>
            </a:r>
            <a:r>
              <a:rPr lang="en-US" altLang="zh-CN" sz="2200" dirty="0" err="1">
                <a:latin typeface="Times New Roman" panose="02020603050405020304" pitchFamily="18" charset="0"/>
                <a:cs typeface="Times New Roman" panose="02020603050405020304" pitchFamily="18" charset="0"/>
              </a:rPr>
              <a:t>X|buys_computer</a:t>
            </a:r>
            <a:r>
              <a:rPr lang="en-US" altLang="zh-CN" sz="2200" dirty="0">
                <a:latin typeface="Times New Roman" panose="02020603050405020304" pitchFamily="18" charset="0"/>
                <a:cs typeface="Times New Roman" panose="02020603050405020304" pitchFamily="18" charset="0"/>
              </a:rPr>
              <a:t> = “yes”) * P(</a:t>
            </a:r>
            <a:r>
              <a:rPr lang="en-US" altLang="zh-CN" sz="2200" dirty="0" err="1">
                <a:latin typeface="Times New Roman" panose="02020603050405020304" pitchFamily="18" charset="0"/>
                <a:cs typeface="Times New Roman" panose="02020603050405020304" pitchFamily="18" charset="0"/>
              </a:rPr>
              <a:t>buys_computer</a:t>
            </a:r>
            <a:r>
              <a:rPr lang="en-US" altLang="zh-CN" sz="2200" dirty="0">
                <a:latin typeface="Times New Roman" panose="02020603050405020304" pitchFamily="18" charset="0"/>
                <a:cs typeface="Times New Roman" panose="02020603050405020304" pitchFamily="18" charset="0"/>
              </a:rPr>
              <a:t> = “yes”) = </a:t>
            </a:r>
            <a:r>
              <a:rPr lang="en-US" altLang="zh-CN" sz="2200" dirty="0">
                <a:solidFill>
                  <a:srgbClr val="FF0000"/>
                </a:solidFill>
                <a:latin typeface="Times New Roman" panose="02020603050405020304" pitchFamily="18" charset="0"/>
                <a:cs typeface="Times New Roman" panose="02020603050405020304" pitchFamily="18" charset="0"/>
              </a:rPr>
              <a:t>0.028</a:t>
            </a:r>
          </a:p>
          <a:p>
            <a:pPr>
              <a:lnSpc>
                <a:spcPct val="80000"/>
              </a:lnSpc>
              <a:buFont typeface="Wingdings" panose="05000000000000000000" pitchFamily="2" charset="2"/>
              <a:buNone/>
            </a:pPr>
            <a:r>
              <a:rPr lang="en-US" altLang="zh-CN" sz="2200" dirty="0">
                <a:latin typeface="Times New Roman" panose="02020603050405020304" pitchFamily="18" charset="0"/>
                <a:cs typeface="Times New Roman" panose="02020603050405020304" pitchFamily="18" charset="0"/>
              </a:rPr>
              <a:t>P(</a:t>
            </a:r>
            <a:r>
              <a:rPr lang="en-US" altLang="zh-CN" sz="2200" dirty="0" err="1">
                <a:latin typeface="Times New Roman" panose="02020603050405020304" pitchFamily="18" charset="0"/>
                <a:cs typeface="Times New Roman" panose="02020603050405020304" pitchFamily="18" charset="0"/>
              </a:rPr>
              <a:t>X|buys_computer</a:t>
            </a:r>
            <a:r>
              <a:rPr lang="en-US" altLang="zh-CN" sz="2200" dirty="0">
                <a:latin typeface="Times New Roman" panose="02020603050405020304" pitchFamily="18" charset="0"/>
                <a:cs typeface="Times New Roman" panose="02020603050405020304" pitchFamily="18" charset="0"/>
              </a:rPr>
              <a:t> = “no”) * P(</a:t>
            </a:r>
            <a:r>
              <a:rPr lang="en-US" altLang="zh-CN" sz="2200" dirty="0" err="1">
                <a:latin typeface="Times New Roman" panose="02020603050405020304" pitchFamily="18" charset="0"/>
                <a:cs typeface="Times New Roman" panose="02020603050405020304" pitchFamily="18" charset="0"/>
              </a:rPr>
              <a:t>buys_computer</a:t>
            </a:r>
            <a:r>
              <a:rPr lang="en-US" altLang="zh-CN" sz="2200" dirty="0">
                <a:latin typeface="Times New Roman" panose="02020603050405020304" pitchFamily="18" charset="0"/>
                <a:cs typeface="Times New Roman" panose="02020603050405020304" pitchFamily="18" charset="0"/>
              </a:rPr>
              <a:t> = “no”) = </a:t>
            </a:r>
            <a:r>
              <a:rPr lang="en-US" altLang="zh-CN" sz="2200" dirty="0">
                <a:solidFill>
                  <a:srgbClr val="0070C0"/>
                </a:solidFill>
                <a:latin typeface="Times New Roman" panose="02020603050405020304" pitchFamily="18" charset="0"/>
                <a:cs typeface="Times New Roman" panose="02020603050405020304" pitchFamily="18" charset="0"/>
              </a:rPr>
              <a:t>0.007</a:t>
            </a:r>
          </a:p>
          <a:p>
            <a:pPr marL="0" indent="0">
              <a:lnSpc>
                <a:spcPct val="100000"/>
              </a:lnSpc>
              <a:spcBef>
                <a:spcPts val="1800"/>
              </a:spcBef>
              <a:buNone/>
            </a:pPr>
            <a:r>
              <a:rPr lang="zh-CN" altLang="en-US" sz="2200" b="1" dirty="0">
                <a:solidFill>
                  <a:srgbClr val="FF0000"/>
                </a:solidFill>
                <a:latin typeface="+mn-ea"/>
                <a:cs typeface="Times New Roman" panose="02020603050405020304" pitchFamily="18" charset="0"/>
              </a:rPr>
              <a:t>对于元组</a:t>
            </a:r>
            <a:r>
              <a:rPr lang="en-US" altLang="zh-CN" sz="2200" b="1" dirty="0">
                <a:solidFill>
                  <a:srgbClr val="FF0000"/>
                </a:solidFill>
                <a:latin typeface="+mn-ea"/>
                <a:cs typeface="Times New Roman" panose="02020603050405020304" pitchFamily="18" charset="0"/>
              </a:rPr>
              <a:t>X</a:t>
            </a:r>
            <a:r>
              <a:rPr lang="en-US" sz="2200" b="1" dirty="0">
                <a:solidFill>
                  <a:srgbClr val="FF0000"/>
                </a:solidFill>
                <a:latin typeface="+mn-ea"/>
                <a:cs typeface="Times New Roman" panose="02020603050405020304" pitchFamily="18" charset="0"/>
              </a:rPr>
              <a:t>，</a:t>
            </a:r>
            <a:r>
              <a:rPr lang="zh-CN" altLang="en-US" sz="2200" b="1" dirty="0">
                <a:solidFill>
                  <a:srgbClr val="FF0000"/>
                </a:solidFill>
                <a:latin typeface="+mn-ea"/>
                <a:cs typeface="Times New Roman" panose="02020603050405020304" pitchFamily="18" charset="0"/>
              </a:rPr>
              <a:t>朴素贝叶斯分类器预测其类为 </a:t>
            </a:r>
            <a:r>
              <a:rPr lang="en-US" altLang="zh-CN" sz="2200" b="1" dirty="0">
                <a:solidFill>
                  <a:srgbClr val="FF0000"/>
                </a:solidFill>
                <a:latin typeface="+mn-ea"/>
                <a:cs typeface="Times New Roman" panose="02020603050405020304" pitchFamily="18" charset="0"/>
              </a:rPr>
              <a:t>(“</a:t>
            </a:r>
            <a:r>
              <a:rPr lang="en-US" altLang="zh-CN" sz="2200" b="1" dirty="0" err="1">
                <a:solidFill>
                  <a:srgbClr val="FF0000"/>
                </a:solidFill>
                <a:latin typeface="+mn-ea"/>
                <a:cs typeface="Times New Roman" panose="02020603050405020304" pitchFamily="18" charset="0"/>
              </a:rPr>
              <a:t>buys_computer</a:t>
            </a:r>
            <a:r>
              <a:rPr lang="en-US" altLang="zh-CN" sz="2200" b="1" dirty="0">
                <a:solidFill>
                  <a:srgbClr val="FF0000"/>
                </a:solidFill>
                <a:latin typeface="+mn-ea"/>
                <a:cs typeface="Times New Roman" panose="02020603050405020304" pitchFamily="18" charset="0"/>
              </a:rPr>
              <a:t> = yes”)</a:t>
            </a:r>
            <a:r>
              <a:rPr lang="en-US" altLang="zh-CN" sz="2200" b="1" dirty="0">
                <a:solidFill>
                  <a:srgbClr val="7030A0"/>
                </a:solidFill>
                <a:latin typeface="Times New Roman" panose="02020603050405020304" pitchFamily="18" charset="0"/>
                <a:cs typeface="Times New Roman" panose="02020603050405020304" pitchFamily="18" charset="0"/>
              </a:rPr>
              <a:t>	</a:t>
            </a:r>
            <a:r>
              <a:rPr lang="en-US" altLang="zh-CN" sz="2200" b="1" dirty="0">
                <a:latin typeface="+mn-ea"/>
              </a:rPr>
              <a:t>	</a:t>
            </a:r>
          </a:p>
          <a:p>
            <a:pPr lvl="1">
              <a:buFont typeface="Wingdings" panose="05000000000000000000" pitchFamily="2" charset="2"/>
              <a:buNone/>
            </a:pPr>
            <a:endParaRPr lang="en-US" sz="1800" dirty="0"/>
          </a:p>
        </p:txBody>
      </p:sp>
    </p:spTree>
    <p:extLst>
      <p:ext uri="{BB962C8B-B14F-4D97-AF65-F5344CB8AC3E}">
        <p14:creationId xmlns:p14="http://schemas.microsoft.com/office/powerpoint/2010/main" val="2557754022"/>
      </p:ext>
    </p:extLst>
  </p:cSld>
  <p:clrMapOvr>
    <a:masterClrMapping/>
  </p:clrMapOvr>
  <mc:AlternateContent xmlns:mc="http://schemas.openxmlformats.org/markup-compatibility/2006" xmlns:p14="http://schemas.microsoft.com/office/powerpoint/2010/main">
    <mc:Choice Requires="p14">
      <p:transition p14:dur="0" advTm="166861"/>
    </mc:Choice>
    <mc:Fallback xmlns="">
      <p:transition advTm="16686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灯片编号占位符 3">
            <a:extLst>
              <a:ext uri="{FF2B5EF4-FFF2-40B4-BE49-F238E27FC236}">
                <a16:creationId xmlns:a16="http://schemas.microsoft.com/office/drawing/2014/main" id="{BB727772-8B35-4D88-9804-30EA51A08E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F78B34E5-6194-4CA7-B7F3-5119E1EAFBFC}" type="slidenum">
              <a:rPr lang="zh-CN" altLang="en-US" sz="1400">
                <a:latin typeface="Arial" panose="020B0604020202020204" pitchFamily="34" charset="0"/>
                <a:ea typeface="楷体_GB2312" pitchFamily="49" charset="-122"/>
              </a:rPr>
              <a:pPr algn="r">
                <a:spcBef>
                  <a:spcPct val="0"/>
                </a:spcBef>
                <a:buClrTx/>
                <a:buFontTx/>
                <a:buNone/>
              </a:pPr>
              <a:t>17</a:t>
            </a:fld>
            <a:endParaRPr lang="zh-CN" altLang="en-US" sz="1400">
              <a:latin typeface="Arial" panose="020B0604020202020204" pitchFamily="34" charset="0"/>
              <a:ea typeface="楷体_GB2312" pitchFamily="49" charset="-122"/>
            </a:endParaRPr>
          </a:p>
        </p:txBody>
      </p:sp>
      <p:sp>
        <p:nvSpPr>
          <p:cNvPr id="88066" name="标题 1">
            <a:extLst>
              <a:ext uri="{FF2B5EF4-FFF2-40B4-BE49-F238E27FC236}">
                <a16:creationId xmlns:a16="http://schemas.microsoft.com/office/drawing/2014/main" id="{0F6D29CA-AED7-4640-9726-981199F63D1D}"/>
              </a:ext>
            </a:extLst>
          </p:cNvPr>
          <p:cNvSpPr>
            <a:spLocks noGrp="1" noChangeArrowheads="1"/>
          </p:cNvSpPr>
          <p:nvPr>
            <p:ph type="title"/>
          </p:nvPr>
        </p:nvSpPr>
        <p:spPr/>
        <p:txBody>
          <a:bodyPr/>
          <a:lstStyle/>
          <a:p>
            <a:pPr eaLnBrk="1" hangingPunct="1"/>
            <a:r>
              <a:rPr b="0" dirty="0" err="1"/>
              <a:t>遇到零概率值怎么办</a:t>
            </a:r>
            <a:r>
              <a:rPr b="0" dirty="0"/>
              <a:t>？</a:t>
            </a:r>
          </a:p>
        </p:txBody>
      </p:sp>
      <p:sp>
        <p:nvSpPr>
          <p:cNvPr id="88067" name="内容占位符 2">
            <a:extLst>
              <a:ext uri="{FF2B5EF4-FFF2-40B4-BE49-F238E27FC236}">
                <a16:creationId xmlns:a16="http://schemas.microsoft.com/office/drawing/2014/main" id="{18532232-5979-480C-AF65-F5C67C979EFE}"/>
              </a:ext>
            </a:extLst>
          </p:cNvPr>
          <p:cNvSpPr>
            <a:spLocks noGrp="1" noChangeArrowheads="1"/>
          </p:cNvSpPr>
          <p:nvPr>
            <p:ph sz="quarter" idx="13"/>
          </p:nvPr>
        </p:nvSpPr>
        <p:spPr/>
        <p:txBody>
          <a:bodyPr>
            <a:normAutofit fontScale="85000" lnSpcReduction="10000"/>
          </a:bodyPr>
          <a:lstStyle/>
          <a:p>
            <a:pPr eaLnBrk="1" hangingPunct="1"/>
            <a:r>
              <a:t>朴素贝叶斯预测要求条件概率不能为零，否则，预测得到的概率将会是零</a:t>
            </a:r>
            <a:endParaRPr lang="en-US"/>
          </a:p>
          <a:p>
            <a:pPr eaLnBrk="1" hangingPunct="1"/>
            <a:endParaRPr lang="en-US"/>
          </a:p>
          <a:p>
            <a:pPr eaLnBrk="1" hangingPunct="1"/>
            <a:endParaRPr lang="en-US"/>
          </a:p>
          <a:p>
            <a:pPr eaLnBrk="1" hangingPunct="1"/>
            <a:r>
              <a:rPr b="1">
                <a:solidFill>
                  <a:srgbClr val="223BF4"/>
                </a:solidFill>
              </a:rPr>
              <a:t>例如</a:t>
            </a:r>
            <a:r>
              <a:t>：假设一个</a:t>
            </a:r>
            <a:r>
              <a:rPr lang="en-US"/>
              <a:t>1000</a:t>
            </a:r>
            <a:r>
              <a:t>个元组的数据集，</a:t>
            </a:r>
            <a:r>
              <a:rPr lang="en-US" altLang="zh-CN"/>
              <a:t>income=low (0), income= medium (990), and income = high (10)</a:t>
            </a:r>
          </a:p>
          <a:p>
            <a:pPr eaLnBrk="1" hangingPunct="1"/>
            <a:r>
              <a:rPr b="1">
                <a:solidFill>
                  <a:srgbClr val="223BF4"/>
                </a:solidFill>
              </a:rPr>
              <a:t>使用拉普拉斯校准避免计算零概率值</a:t>
            </a:r>
            <a:endParaRPr lang="en-US" b="1">
              <a:solidFill>
                <a:srgbClr val="223BF4"/>
              </a:solidFill>
            </a:endParaRPr>
          </a:p>
          <a:p>
            <a:pPr lvl="1" eaLnBrk="1" hangingPunct="1"/>
            <a:r>
              <a:rPr lang="en-US"/>
              <a:t>将每一个收入-值对增加一个元组</a:t>
            </a:r>
          </a:p>
          <a:p>
            <a:pPr lvl="2" eaLnBrk="1" hangingPunct="1">
              <a:buFont typeface="Wingdings" panose="05000000000000000000" pitchFamily="2" charset="2"/>
              <a:buNone/>
            </a:pPr>
            <a:r>
              <a:rPr lang="en-US" altLang="zh-CN">
                <a:ea typeface="SimSun" panose="02010600030101010101" pitchFamily="2" charset="-122"/>
              </a:rPr>
              <a:t>Prob(income = low) = 1/1003</a:t>
            </a:r>
          </a:p>
          <a:p>
            <a:pPr lvl="2" eaLnBrk="1" hangingPunct="1">
              <a:buFont typeface="Wingdings" panose="05000000000000000000" pitchFamily="2" charset="2"/>
              <a:buNone/>
            </a:pPr>
            <a:r>
              <a:rPr lang="en-US" altLang="zh-CN">
                <a:ea typeface="SimSun" panose="02010600030101010101" pitchFamily="2" charset="-122"/>
              </a:rPr>
              <a:t>Prob(income = medium) = 991/1003</a:t>
            </a:r>
          </a:p>
          <a:p>
            <a:pPr lvl="2" eaLnBrk="1" hangingPunct="1">
              <a:buFont typeface="Wingdings" panose="05000000000000000000" pitchFamily="2" charset="2"/>
              <a:buNone/>
            </a:pPr>
            <a:r>
              <a:rPr lang="en-US" altLang="zh-CN">
                <a:ea typeface="SimSun" panose="02010600030101010101" pitchFamily="2" charset="-122"/>
              </a:rPr>
              <a:t>Prob(income = high) = 11/1003</a:t>
            </a:r>
          </a:p>
          <a:p>
            <a:pPr lvl="1" eaLnBrk="1" hangingPunct="1"/>
            <a:r>
              <a:rPr lang="en-US"/>
              <a:t>这些“校准的”概率估计与对应的“未校准的”估计很接近</a:t>
            </a:r>
            <a:endParaRPr/>
          </a:p>
        </p:txBody>
      </p:sp>
      <p:graphicFrame>
        <p:nvGraphicFramePr>
          <p:cNvPr id="88069" name="Object 4">
            <a:extLst>
              <a:ext uri="{FF2B5EF4-FFF2-40B4-BE49-F238E27FC236}">
                <a16:creationId xmlns:a16="http://schemas.microsoft.com/office/drawing/2014/main" id="{5DCC3D34-3651-4811-AAF7-B4AD2A821BD8}"/>
              </a:ext>
            </a:extLst>
          </p:cNvPr>
          <p:cNvGraphicFramePr>
            <a:graphicFrameLocks/>
          </p:cNvGraphicFramePr>
          <p:nvPr/>
        </p:nvGraphicFramePr>
        <p:xfrm>
          <a:off x="4033838" y="1857375"/>
          <a:ext cx="3333750" cy="928688"/>
        </p:xfrm>
        <a:graphic>
          <a:graphicData uri="http://schemas.openxmlformats.org/presentationml/2006/ole">
            <mc:AlternateContent xmlns:mc="http://schemas.openxmlformats.org/markup-compatibility/2006">
              <mc:Choice xmlns:v="urn:schemas-microsoft-com:vml" Requires="v">
                <p:oleObj spid="_x0000_s55602" name="公式" r:id="rId3" imgW="1612900" imgH="508000" progId="Equation.3">
                  <p:embed/>
                </p:oleObj>
              </mc:Choice>
              <mc:Fallback>
                <p:oleObj name="公式" r:id="rId3" imgW="1612900" imgH="508000" progId="Equation.3">
                  <p:embed/>
                  <p:pic>
                    <p:nvPicPr>
                      <p:cNvPr id="88069" name="Object 4">
                        <a:extLst>
                          <a:ext uri="{FF2B5EF4-FFF2-40B4-BE49-F238E27FC236}">
                            <a16:creationId xmlns:a16="http://schemas.microsoft.com/office/drawing/2014/main" id="{5DCC3D34-3651-4811-AAF7-B4AD2A821BD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838" y="1857375"/>
                        <a:ext cx="3333750"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页脚占位符 3">
            <a:extLst>
              <a:ext uri="{FF2B5EF4-FFF2-40B4-BE49-F238E27FC236}">
                <a16:creationId xmlns:a16="http://schemas.microsoft.com/office/drawing/2014/main" id="{FCA3FEC9-EDF1-4026-9ED9-CCA6177D8709}"/>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335578858"/>
      </p:ext>
    </p:extLst>
  </p:cSld>
  <p:clrMapOvr>
    <a:masterClrMapping/>
  </p:clrMapOvr>
  <mc:AlternateContent xmlns:mc="http://schemas.openxmlformats.org/markup-compatibility/2006" xmlns:p14="http://schemas.microsoft.com/office/powerpoint/2010/main">
    <mc:Choice Requires="p14">
      <p:transition p14:dur="0" advTm="105920"/>
    </mc:Choice>
    <mc:Fallback xmlns="">
      <p:transition advTm="10592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灯片编号占位符 5">
            <a:extLst>
              <a:ext uri="{FF2B5EF4-FFF2-40B4-BE49-F238E27FC236}">
                <a16:creationId xmlns:a16="http://schemas.microsoft.com/office/drawing/2014/main" id="{200FD501-227D-4462-9CD9-B94D1792DB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A04FC3CD-72B5-4861-96E0-48D1FACD43FB}" type="slidenum">
              <a:rPr lang="zh-CN" altLang="en-US" sz="1400">
                <a:latin typeface="Arial" panose="020B0604020202020204" pitchFamily="34" charset="0"/>
                <a:ea typeface="楷体_GB2312" pitchFamily="49" charset="-122"/>
              </a:rPr>
              <a:pPr algn="r">
                <a:spcBef>
                  <a:spcPct val="0"/>
                </a:spcBef>
                <a:buClrTx/>
                <a:buFontTx/>
                <a:buNone/>
              </a:pPr>
              <a:t>18</a:t>
            </a:fld>
            <a:endParaRPr lang="zh-CN" altLang="en-US" sz="1400">
              <a:latin typeface="Arial" panose="020B0604020202020204" pitchFamily="34" charset="0"/>
              <a:ea typeface="楷体_GB2312" pitchFamily="49" charset="-122"/>
            </a:endParaRPr>
          </a:p>
        </p:txBody>
      </p:sp>
      <p:sp>
        <p:nvSpPr>
          <p:cNvPr id="89090" name="Rectangle 2">
            <a:extLst>
              <a:ext uri="{FF2B5EF4-FFF2-40B4-BE49-F238E27FC236}">
                <a16:creationId xmlns:a16="http://schemas.microsoft.com/office/drawing/2014/main" id="{41A8450D-2519-4630-A421-FD2B2A228C89}"/>
              </a:ext>
            </a:extLst>
          </p:cNvPr>
          <p:cNvSpPr>
            <a:spLocks noGrp="1" noChangeArrowheads="1"/>
          </p:cNvSpPr>
          <p:nvPr>
            <p:ph type="title"/>
          </p:nvPr>
        </p:nvSpPr>
        <p:spPr/>
        <p:txBody>
          <a:bodyPr>
            <a:normAutofit/>
          </a:bodyPr>
          <a:lstStyle/>
          <a:p>
            <a:pPr eaLnBrk="1" hangingPunct="1"/>
            <a:r>
              <a:rPr b="0" dirty="0" err="1"/>
              <a:t>朴素贝叶斯分类评价</a:t>
            </a:r>
            <a:endParaRPr b="0" dirty="0"/>
          </a:p>
        </p:txBody>
      </p:sp>
      <p:sp>
        <p:nvSpPr>
          <p:cNvPr id="89091" name="Rectangle 3">
            <a:extLst>
              <a:ext uri="{FF2B5EF4-FFF2-40B4-BE49-F238E27FC236}">
                <a16:creationId xmlns:a16="http://schemas.microsoft.com/office/drawing/2014/main" id="{40BAF800-84EB-4A03-AFC4-14B310E3C314}"/>
              </a:ext>
            </a:extLst>
          </p:cNvPr>
          <p:cNvSpPr>
            <a:spLocks noGrp="1" noChangeArrowheads="1"/>
          </p:cNvSpPr>
          <p:nvPr>
            <p:ph sz="quarter" idx="13"/>
          </p:nvPr>
        </p:nvSpPr>
        <p:spPr/>
        <p:txBody>
          <a:bodyPr>
            <a:normAutofit lnSpcReduction="10000"/>
          </a:bodyPr>
          <a:lstStyle/>
          <a:p>
            <a:pPr eaLnBrk="1" hangingPunct="1"/>
            <a:r>
              <a:rPr b="1">
                <a:solidFill>
                  <a:srgbClr val="223BF4"/>
                </a:solidFill>
              </a:rPr>
              <a:t>优点</a:t>
            </a:r>
            <a:endParaRPr lang="en-US" b="1">
              <a:solidFill>
                <a:srgbClr val="223BF4"/>
              </a:solidFill>
            </a:endParaRPr>
          </a:p>
          <a:p>
            <a:pPr lvl="1" eaLnBrk="1" hangingPunct="1"/>
            <a:r>
              <a:t>易于实现；多数情况下都会得到较好的结果</a:t>
            </a:r>
            <a:endParaRPr lang="en-US"/>
          </a:p>
          <a:p>
            <a:pPr eaLnBrk="1" hangingPunct="1"/>
            <a:r>
              <a:rPr b="1">
                <a:solidFill>
                  <a:srgbClr val="223BF4"/>
                </a:solidFill>
              </a:rPr>
              <a:t>缺点</a:t>
            </a:r>
            <a:endParaRPr lang="en-US" b="1">
              <a:solidFill>
                <a:srgbClr val="223BF4"/>
              </a:solidFill>
            </a:endParaRPr>
          </a:p>
          <a:p>
            <a:pPr lvl="1" eaLnBrk="1" hangingPunct="1"/>
            <a:r>
              <a:t>由于假设类条件独立，因此丢失了准确度</a:t>
            </a:r>
            <a:endParaRPr lang="en-US"/>
          </a:p>
          <a:p>
            <a:pPr lvl="1" eaLnBrk="1" hangingPunct="1"/>
            <a:r>
              <a:t>实际上，大多数变量间都存在依赖性</a:t>
            </a:r>
            <a:endParaRPr lang="en-US"/>
          </a:p>
          <a:p>
            <a:pPr lvl="2" eaLnBrk="1" hangingPunct="1"/>
            <a:r>
              <a:t>例如：医院，病人，简历，年龄，家族史等</a:t>
            </a:r>
            <a:endParaRPr lang="en-US"/>
          </a:p>
          <a:p>
            <a:pPr lvl="2" eaLnBrk="1" hangingPunct="1"/>
            <a:r>
              <a:t>在这些属性中的相关性无法用朴素贝叶斯分类器模拟</a:t>
            </a:r>
            <a:endParaRPr lang="en-US"/>
          </a:p>
          <a:p>
            <a:pPr eaLnBrk="1" hangingPunct="1"/>
            <a:r>
              <a:rPr b="1">
                <a:solidFill>
                  <a:srgbClr val="223BF4"/>
                </a:solidFill>
              </a:rPr>
              <a:t>如何解决这种依赖性</a:t>
            </a:r>
            <a:endParaRPr lang="en-US" b="1">
              <a:solidFill>
                <a:srgbClr val="223BF4"/>
              </a:solidFill>
            </a:endParaRPr>
          </a:p>
          <a:p>
            <a:pPr lvl="1" eaLnBrk="1" hangingPunct="1"/>
            <a:r>
              <a:t>贝叶斯信念网络</a:t>
            </a:r>
          </a:p>
        </p:txBody>
      </p:sp>
      <p:sp>
        <p:nvSpPr>
          <p:cNvPr id="5" name="页脚占位符 3">
            <a:extLst>
              <a:ext uri="{FF2B5EF4-FFF2-40B4-BE49-F238E27FC236}">
                <a16:creationId xmlns:a16="http://schemas.microsoft.com/office/drawing/2014/main" id="{8A43F4EA-1D6A-4817-9106-59738ED0E057}"/>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2781424649"/>
      </p:ext>
    </p:extLst>
  </p:cSld>
  <p:clrMapOvr>
    <a:masterClrMapping/>
  </p:clrMapOvr>
  <mc:AlternateContent xmlns:mc="http://schemas.openxmlformats.org/markup-compatibility/2006" xmlns:p14="http://schemas.microsoft.com/office/powerpoint/2010/main">
    <mc:Choice Requires="p14">
      <p:transition p14:dur="0" advTm="44770"/>
    </mc:Choice>
    <mc:Fallback xmlns="">
      <p:transition advTm="4477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4">
            <a:extLst>
              <a:ext uri="{FF2B5EF4-FFF2-40B4-BE49-F238E27FC236}">
                <a16:creationId xmlns:a16="http://schemas.microsoft.com/office/drawing/2014/main" id="{272D4D2C-FB9A-4AF7-AE82-EAE02FB794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4A02CA89-B8D4-44E9-AF5F-4BBCD1B5AE85}" type="slidenum">
              <a:rPr lang="zh-CN" altLang="en-US" sz="1400">
                <a:latin typeface="华文楷体" panose="02010600040101010101" pitchFamily="2" charset="-122"/>
                <a:ea typeface="楷体_GB2312" pitchFamily="49" charset="-122"/>
              </a:rPr>
              <a:pPr algn="r">
                <a:spcBef>
                  <a:spcPct val="0"/>
                </a:spcBef>
                <a:buClrTx/>
                <a:buFontTx/>
                <a:buNone/>
              </a:pPr>
              <a:t>19</a:t>
            </a:fld>
            <a:endParaRPr lang="zh-CN" altLang="en-US" sz="1400">
              <a:latin typeface="华文楷体" panose="02010600040101010101" pitchFamily="2" charset="-122"/>
              <a:ea typeface="楷体_GB2312" pitchFamily="49" charset="-122"/>
            </a:endParaRPr>
          </a:p>
        </p:txBody>
      </p:sp>
      <p:sp>
        <p:nvSpPr>
          <p:cNvPr id="16386" name="Rectangle 2">
            <a:extLst>
              <a:ext uri="{FF2B5EF4-FFF2-40B4-BE49-F238E27FC236}">
                <a16:creationId xmlns:a16="http://schemas.microsoft.com/office/drawing/2014/main" id="{DF7E4909-459C-41EA-951B-406E26E5E15A}"/>
              </a:ext>
            </a:extLst>
          </p:cNvPr>
          <p:cNvSpPr>
            <a:spLocks noGrp="1" noChangeArrowheads="1"/>
          </p:cNvSpPr>
          <p:nvPr>
            <p:ph type="title"/>
          </p:nvPr>
        </p:nvSpPr>
        <p:spPr/>
        <p:txBody>
          <a:bodyPr/>
          <a:lstStyle/>
          <a:p>
            <a:r>
              <a:rPr b="0" dirty="0" err="1">
                <a:latin typeface="+mn-ea"/>
                <a:ea typeface="+mn-ea"/>
              </a:rPr>
              <a:t>分类</a:t>
            </a:r>
            <a:endParaRPr b="0" dirty="0">
              <a:latin typeface="+mn-ea"/>
              <a:ea typeface="+mn-ea"/>
            </a:endParaRPr>
          </a:p>
        </p:txBody>
      </p:sp>
      <p:grpSp>
        <p:nvGrpSpPr>
          <p:cNvPr id="16388" name="Group 31">
            <a:extLst>
              <a:ext uri="{FF2B5EF4-FFF2-40B4-BE49-F238E27FC236}">
                <a16:creationId xmlns:a16="http://schemas.microsoft.com/office/drawing/2014/main" id="{4D4E8203-D622-4582-BD8E-1CF03B6EB075}"/>
              </a:ext>
            </a:extLst>
          </p:cNvPr>
          <p:cNvGrpSpPr>
            <a:grpSpLocks/>
          </p:cNvGrpSpPr>
          <p:nvPr/>
        </p:nvGrpSpPr>
        <p:grpSpPr bwMode="auto">
          <a:xfrm>
            <a:off x="3359150" y="1395413"/>
            <a:ext cx="5410200" cy="665162"/>
            <a:chOff x="1152" y="1104"/>
            <a:chExt cx="3408" cy="419"/>
          </a:xfrm>
        </p:grpSpPr>
        <p:grpSp>
          <p:nvGrpSpPr>
            <p:cNvPr id="16430" name="Group 3">
              <a:extLst>
                <a:ext uri="{FF2B5EF4-FFF2-40B4-BE49-F238E27FC236}">
                  <a16:creationId xmlns:a16="http://schemas.microsoft.com/office/drawing/2014/main" id="{786684C0-9ED9-4A58-BBF1-2F4651373561}"/>
                </a:ext>
              </a:extLst>
            </p:cNvPr>
            <p:cNvGrpSpPr>
              <a:grpSpLocks/>
            </p:cNvGrpSpPr>
            <p:nvPr/>
          </p:nvGrpSpPr>
          <p:grpSpPr bwMode="auto">
            <a:xfrm>
              <a:off x="1152" y="1104"/>
              <a:ext cx="480" cy="419"/>
              <a:chOff x="1110" y="2656"/>
              <a:chExt cx="1549" cy="1351"/>
            </a:xfrm>
          </p:grpSpPr>
          <p:sp>
            <p:nvSpPr>
              <p:cNvPr id="16434" name="AutoShape 4">
                <a:extLst>
                  <a:ext uri="{FF2B5EF4-FFF2-40B4-BE49-F238E27FC236}">
                    <a16:creationId xmlns:a16="http://schemas.microsoft.com/office/drawing/2014/main" id="{29E23B9D-70D6-46DB-8FEE-A7F1FBCBABE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35" name="AutoShape 5">
                <a:extLst>
                  <a:ext uri="{FF2B5EF4-FFF2-40B4-BE49-F238E27FC236}">
                    <a16:creationId xmlns:a16="http://schemas.microsoft.com/office/drawing/2014/main" id="{B465C088-0D4A-4F56-AD98-7302348B9C0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1" name="AutoShape 6">
                <a:extLst>
                  <a:ext uri="{FF2B5EF4-FFF2-40B4-BE49-F238E27FC236}">
                    <a16:creationId xmlns:a16="http://schemas.microsoft.com/office/drawing/2014/main" id="{88A67D03-B38E-4F97-A49C-E2266E96F0D7}"/>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31" name="Line 11">
              <a:extLst>
                <a:ext uri="{FF2B5EF4-FFF2-40B4-BE49-F238E27FC236}">
                  <a16:creationId xmlns:a16="http://schemas.microsoft.com/office/drawing/2014/main" id="{362A8CA9-D560-4A0E-A2BB-BDB61A99DEDB}"/>
                </a:ext>
              </a:extLst>
            </p:cNvPr>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2" name="Text Box 12">
              <a:extLst>
                <a:ext uri="{FF2B5EF4-FFF2-40B4-BE49-F238E27FC236}">
                  <a16:creationId xmlns:a16="http://schemas.microsoft.com/office/drawing/2014/main" id="{4043D450-E7CF-4E10-B946-EB02138EAE0F}"/>
                </a:ext>
              </a:extLst>
            </p:cNvPr>
            <p:cNvSpPr txBox="1">
              <a:spLocks noChangeArrowheads="1"/>
            </p:cNvSpPr>
            <p:nvPr/>
          </p:nvSpPr>
          <p:spPr bwMode="auto">
            <a:xfrm>
              <a:off x="1680" y="1152"/>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 typeface="Wingdings" panose="05000000000000000000" pitchFamily="2" charset="2"/>
                <a:buNone/>
              </a:pPr>
              <a:r>
                <a:rPr kumimoji="1" lang="zh-CN" altLang="en-US" sz="2400" b="1" dirty="0">
                  <a:latin typeface="华文楷体" panose="02010600040101010101" pitchFamily="2" charset="-122"/>
                </a:rPr>
                <a:t>基本概念</a:t>
              </a:r>
            </a:p>
          </p:txBody>
        </p:sp>
        <p:sp>
          <p:nvSpPr>
            <p:cNvPr id="16433" name="Text Box 13">
              <a:extLst>
                <a:ext uri="{FF2B5EF4-FFF2-40B4-BE49-F238E27FC236}">
                  <a16:creationId xmlns:a16="http://schemas.microsoft.com/office/drawing/2014/main" id="{DE99595F-DCCC-4D13-9BB5-BA441E637A69}"/>
                </a:ext>
              </a:extLst>
            </p:cNvPr>
            <p:cNvSpPr txBox="1">
              <a:spLocks noChangeArrowheads="1"/>
            </p:cNvSpPr>
            <p:nvPr/>
          </p:nvSpPr>
          <p:spPr bwMode="gray">
            <a:xfrm>
              <a:off x="1269" y="1166"/>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1</a:t>
              </a:r>
            </a:p>
          </p:txBody>
        </p:sp>
      </p:grpSp>
      <p:grpSp>
        <p:nvGrpSpPr>
          <p:cNvPr id="16389" name="Group 32">
            <a:extLst>
              <a:ext uri="{FF2B5EF4-FFF2-40B4-BE49-F238E27FC236}">
                <a16:creationId xmlns:a16="http://schemas.microsoft.com/office/drawing/2014/main" id="{C2F33FC3-2795-46FC-A636-D92B37806324}"/>
              </a:ext>
            </a:extLst>
          </p:cNvPr>
          <p:cNvGrpSpPr>
            <a:grpSpLocks/>
          </p:cNvGrpSpPr>
          <p:nvPr/>
        </p:nvGrpSpPr>
        <p:grpSpPr bwMode="auto">
          <a:xfrm>
            <a:off x="3362325" y="2187576"/>
            <a:ext cx="5410200" cy="665163"/>
            <a:chOff x="1152" y="1680"/>
            <a:chExt cx="3408" cy="419"/>
          </a:xfrm>
        </p:grpSpPr>
        <p:grpSp>
          <p:nvGrpSpPr>
            <p:cNvPr id="16423" name="Group 7">
              <a:extLst>
                <a:ext uri="{FF2B5EF4-FFF2-40B4-BE49-F238E27FC236}">
                  <a16:creationId xmlns:a16="http://schemas.microsoft.com/office/drawing/2014/main" id="{1D3A42A2-9203-45D6-972E-800C581145E6}"/>
                </a:ext>
              </a:extLst>
            </p:cNvPr>
            <p:cNvGrpSpPr>
              <a:grpSpLocks/>
            </p:cNvGrpSpPr>
            <p:nvPr/>
          </p:nvGrpSpPr>
          <p:grpSpPr bwMode="auto">
            <a:xfrm>
              <a:off x="1152" y="1680"/>
              <a:ext cx="480" cy="419"/>
              <a:chOff x="3171" y="2656"/>
              <a:chExt cx="1547" cy="1350"/>
            </a:xfrm>
          </p:grpSpPr>
          <p:sp>
            <p:nvSpPr>
              <p:cNvPr id="16427" name="AutoShape 8">
                <a:extLst>
                  <a:ext uri="{FF2B5EF4-FFF2-40B4-BE49-F238E27FC236}">
                    <a16:creationId xmlns:a16="http://schemas.microsoft.com/office/drawing/2014/main" id="{148168D4-AE61-4480-B38D-BF76D4F41C6B}"/>
                  </a:ext>
                </a:extLst>
              </p:cNvPr>
              <p:cNvSpPr>
                <a:spLocks noChangeArrowheads="1"/>
              </p:cNvSpPr>
              <p:nvPr/>
            </p:nvSpPr>
            <p:spPr bwMode="gray">
              <a:xfrm>
                <a:off x="3184" y="2679"/>
                <a:ext cx="1534" cy="1327"/>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8" name="AutoShape 9">
                <a:extLst>
                  <a:ext uri="{FF2B5EF4-FFF2-40B4-BE49-F238E27FC236}">
                    <a16:creationId xmlns:a16="http://schemas.microsoft.com/office/drawing/2014/main" id="{36A35041-6063-4E73-9BC9-A26BAC4E5F8F}"/>
                  </a:ext>
                </a:extLst>
              </p:cNvPr>
              <p:cNvSpPr>
                <a:spLocks noChangeArrowheads="1"/>
              </p:cNvSpPr>
              <p:nvPr/>
            </p:nvSpPr>
            <p:spPr bwMode="gray">
              <a:xfrm>
                <a:off x="3171" y="2656"/>
                <a:ext cx="1534" cy="1327"/>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9" name="AutoShape 10">
                <a:extLst>
                  <a:ext uri="{FF2B5EF4-FFF2-40B4-BE49-F238E27FC236}">
                    <a16:creationId xmlns:a16="http://schemas.microsoft.com/office/drawing/2014/main" id="{9C6FD9BE-883D-4CD8-A618-045D58066D12}"/>
                  </a:ext>
                </a:extLst>
              </p:cNvPr>
              <p:cNvSpPr>
                <a:spLocks noChangeArrowheads="1"/>
              </p:cNvSpPr>
              <p:nvPr/>
            </p:nvSpPr>
            <p:spPr bwMode="gray">
              <a:xfrm>
                <a:off x="3261" y="2733"/>
                <a:ext cx="1347"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dirty="0">
                  <a:latin typeface="华文楷体" pitchFamily="2" charset="-122"/>
                  <a:ea typeface="华文楷体" pitchFamily="2" charset="-122"/>
                </a:endParaRPr>
              </a:p>
            </p:txBody>
          </p:sp>
        </p:grpSp>
        <p:sp>
          <p:nvSpPr>
            <p:cNvPr id="16424" name="Line 14">
              <a:extLst>
                <a:ext uri="{FF2B5EF4-FFF2-40B4-BE49-F238E27FC236}">
                  <a16:creationId xmlns:a16="http://schemas.microsoft.com/office/drawing/2014/main" id="{C27346BD-F6CF-4D1E-9808-FAF8565530B0}"/>
                </a:ext>
              </a:extLst>
            </p:cNvPr>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5" name="Text Box 15">
              <a:extLst>
                <a:ext uri="{FF2B5EF4-FFF2-40B4-BE49-F238E27FC236}">
                  <a16:creationId xmlns:a16="http://schemas.microsoft.com/office/drawing/2014/main" id="{5C97C54C-C834-4F1B-9EEE-F0E8F84BF382}"/>
                </a:ext>
              </a:extLst>
            </p:cNvPr>
            <p:cNvSpPr txBox="1">
              <a:spLocks noChangeArrowheads="1"/>
            </p:cNvSpPr>
            <p:nvPr/>
          </p:nvSpPr>
          <p:spPr bwMode="auto">
            <a:xfrm>
              <a:off x="1680" y="1728"/>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决策树归纳</a:t>
              </a:r>
            </a:p>
          </p:txBody>
        </p:sp>
        <p:sp>
          <p:nvSpPr>
            <p:cNvPr id="16426" name="Text Box 16">
              <a:extLst>
                <a:ext uri="{FF2B5EF4-FFF2-40B4-BE49-F238E27FC236}">
                  <a16:creationId xmlns:a16="http://schemas.microsoft.com/office/drawing/2014/main" id="{2C2FB517-EEC8-4646-BBB1-7CB3DF200129}"/>
                </a:ext>
              </a:extLst>
            </p:cNvPr>
            <p:cNvSpPr txBox="1">
              <a:spLocks noChangeArrowheads="1"/>
            </p:cNvSpPr>
            <p:nvPr/>
          </p:nvSpPr>
          <p:spPr bwMode="gray">
            <a:xfrm>
              <a:off x="1269" y="174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2</a:t>
              </a:r>
            </a:p>
          </p:txBody>
        </p:sp>
      </p:grpSp>
      <p:grpSp>
        <p:nvGrpSpPr>
          <p:cNvPr id="16390" name="Group 33">
            <a:extLst>
              <a:ext uri="{FF2B5EF4-FFF2-40B4-BE49-F238E27FC236}">
                <a16:creationId xmlns:a16="http://schemas.microsoft.com/office/drawing/2014/main" id="{D513269A-EC45-4E6B-9F51-828278F22C72}"/>
              </a:ext>
            </a:extLst>
          </p:cNvPr>
          <p:cNvGrpSpPr>
            <a:grpSpLocks/>
          </p:cNvGrpSpPr>
          <p:nvPr/>
        </p:nvGrpSpPr>
        <p:grpSpPr bwMode="auto">
          <a:xfrm>
            <a:off x="3362325" y="2979738"/>
            <a:ext cx="5410200" cy="665162"/>
            <a:chOff x="1152" y="2242"/>
            <a:chExt cx="3408" cy="419"/>
          </a:xfrm>
        </p:grpSpPr>
        <p:grpSp>
          <p:nvGrpSpPr>
            <p:cNvPr id="16416" name="Group 17">
              <a:extLst>
                <a:ext uri="{FF2B5EF4-FFF2-40B4-BE49-F238E27FC236}">
                  <a16:creationId xmlns:a16="http://schemas.microsoft.com/office/drawing/2014/main" id="{50753BEC-0D32-451F-B782-F5870F65EE7D}"/>
                </a:ext>
              </a:extLst>
            </p:cNvPr>
            <p:cNvGrpSpPr>
              <a:grpSpLocks/>
            </p:cNvGrpSpPr>
            <p:nvPr/>
          </p:nvGrpSpPr>
          <p:grpSpPr bwMode="auto">
            <a:xfrm>
              <a:off x="1152" y="2242"/>
              <a:ext cx="480" cy="419"/>
              <a:chOff x="1110" y="2656"/>
              <a:chExt cx="1549" cy="1351"/>
            </a:xfrm>
          </p:grpSpPr>
          <p:sp>
            <p:nvSpPr>
              <p:cNvPr id="16420" name="AutoShape 18">
                <a:extLst>
                  <a:ext uri="{FF2B5EF4-FFF2-40B4-BE49-F238E27FC236}">
                    <a16:creationId xmlns:a16="http://schemas.microsoft.com/office/drawing/2014/main" id="{A2B2EDC0-C25A-4A71-B4D9-025EB7CFE4C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1" name="AutoShape 19">
                <a:extLst>
                  <a:ext uri="{FF2B5EF4-FFF2-40B4-BE49-F238E27FC236}">
                    <a16:creationId xmlns:a16="http://schemas.microsoft.com/office/drawing/2014/main" id="{816759DC-9CCD-4847-8F93-A17E3C657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27" name="AutoShape 20">
                <a:extLst>
                  <a:ext uri="{FF2B5EF4-FFF2-40B4-BE49-F238E27FC236}">
                    <a16:creationId xmlns:a16="http://schemas.microsoft.com/office/drawing/2014/main" id="{1A15C10A-9936-4CD9-AD6B-16B80BF41CD4}"/>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7" name="Line 25">
              <a:extLst>
                <a:ext uri="{FF2B5EF4-FFF2-40B4-BE49-F238E27FC236}">
                  <a16:creationId xmlns:a16="http://schemas.microsoft.com/office/drawing/2014/main" id="{471EE9B2-0324-432D-9824-AFD30DA269A4}"/>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Text Box 26">
              <a:extLst>
                <a:ext uri="{FF2B5EF4-FFF2-40B4-BE49-F238E27FC236}">
                  <a16:creationId xmlns:a16="http://schemas.microsoft.com/office/drawing/2014/main" id="{7C5144C3-0E31-4CB6-A0FD-8035C9EAA01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贝叶斯分类方法</a:t>
              </a:r>
            </a:p>
          </p:txBody>
        </p:sp>
        <p:sp>
          <p:nvSpPr>
            <p:cNvPr id="16419" name="Text Box 27">
              <a:extLst>
                <a:ext uri="{FF2B5EF4-FFF2-40B4-BE49-F238E27FC236}">
                  <a16:creationId xmlns:a16="http://schemas.microsoft.com/office/drawing/2014/main" id="{F3051319-CEA7-46D4-9E8A-FE36EE31363D}"/>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3</a:t>
              </a:r>
            </a:p>
          </p:txBody>
        </p:sp>
      </p:grpSp>
      <p:grpSp>
        <p:nvGrpSpPr>
          <p:cNvPr id="16391" name="Group 34">
            <a:extLst>
              <a:ext uri="{FF2B5EF4-FFF2-40B4-BE49-F238E27FC236}">
                <a16:creationId xmlns:a16="http://schemas.microsoft.com/office/drawing/2014/main" id="{A4CD6183-C600-48DC-8F30-11F1F1F62F15}"/>
              </a:ext>
            </a:extLst>
          </p:cNvPr>
          <p:cNvGrpSpPr>
            <a:grpSpLocks/>
          </p:cNvGrpSpPr>
          <p:nvPr/>
        </p:nvGrpSpPr>
        <p:grpSpPr bwMode="auto">
          <a:xfrm>
            <a:off x="3362325" y="3771901"/>
            <a:ext cx="5410200" cy="665163"/>
            <a:chOff x="1152" y="2818"/>
            <a:chExt cx="3408" cy="419"/>
          </a:xfrm>
        </p:grpSpPr>
        <p:grpSp>
          <p:nvGrpSpPr>
            <p:cNvPr id="16409" name="Group 21">
              <a:extLst>
                <a:ext uri="{FF2B5EF4-FFF2-40B4-BE49-F238E27FC236}">
                  <a16:creationId xmlns:a16="http://schemas.microsoft.com/office/drawing/2014/main" id="{1C3E77E0-21AD-4ADD-B50B-AAE0683739F4}"/>
                </a:ext>
              </a:extLst>
            </p:cNvPr>
            <p:cNvGrpSpPr>
              <a:grpSpLocks/>
            </p:cNvGrpSpPr>
            <p:nvPr/>
          </p:nvGrpSpPr>
          <p:grpSpPr bwMode="auto">
            <a:xfrm>
              <a:off x="1152" y="2818"/>
              <a:ext cx="480" cy="419"/>
              <a:chOff x="3174" y="2656"/>
              <a:chExt cx="1549" cy="1351"/>
            </a:xfrm>
          </p:grpSpPr>
          <p:sp>
            <p:nvSpPr>
              <p:cNvPr id="16413" name="AutoShape 22">
                <a:extLst>
                  <a:ext uri="{FF2B5EF4-FFF2-40B4-BE49-F238E27FC236}">
                    <a16:creationId xmlns:a16="http://schemas.microsoft.com/office/drawing/2014/main" id="{F0CDEA5E-E60C-4218-89F4-A4E7328E75C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14" name="AutoShape 23">
                <a:extLst>
                  <a:ext uri="{FF2B5EF4-FFF2-40B4-BE49-F238E27FC236}">
                    <a16:creationId xmlns:a16="http://schemas.microsoft.com/office/drawing/2014/main" id="{089D78E6-A000-49C4-BAC5-0CDCAA373255}"/>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35" name="AutoShape 24">
                <a:extLst>
                  <a:ext uri="{FF2B5EF4-FFF2-40B4-BE49-F238E27FC236}">
                    <a16:creationId xmlns:a16="http://schemas.microsoft.com/office/drawing/2014/main" id="{3C408E49-E0E4-4199-98A0-51BCDE3814A8}"/>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0" name="Line 28">
              <a:extLst>
                <a:ext uri="{FF2B5EF4-FFF2-40B4-BE49-F238E27FC236}">
                  <a16:creationId xmlns:a16="http://schemas.microsoft.com/office/drawing/2014/main" id="{5BBDB498-1154-4F4D-881D-24E99955E8A6}"/>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Text Box 29">
              <a:extLst>
                <a:ext uri="{FF2B5EF4-FFF2-40B4-BE49-F238E27FC236}">
                  <a16:creationId xmlns:a16="http://schemas.microsoft.com/office/drawing/2014/main" id="{CCBE822E-2EC9-4625-B8C7-A4D0D8B390FB}"/>
                </a:ext>
              </a:extLst>
            </p:cNvPr>
            <p:cNvSpPr txBox="1">
              <a:spLocks noChangeArrowheads="1"/>
            </p:cNvSpPr>
            <p:nvPr/>
          </p:nvSpPr>
          <p:spPr bwMode="auto">
            <a:xfrm>
              <a:off x="1680" y="2866"/>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endParaRPr kumimoji="1" lang="zh-CN" altLang="zh-CN" sz="2400" b="1">
                <a:latin typeface="华文楷体" panose="02010600040101010101" pitchFamily="2" charset="-122"/>
              </a:endParaRPr>
            </a:p>
          </p:txBody>
        </p:sp>
        <p:sp>
          <p:nvSpPr>
            <p:cNvPr id="16412" name="Text Box 30">
              <a:extLst>
                <a:ext uri="{FF2B5EF4-FFF2-40B4-BE49-F238E27FC236}">
                  <a16:creationId xmlns:a16="http://schemas.microsoft.com/office/drawing/2014/main" id="{E0565C2E-44B8-42DD-AE50-E072A901B19C}"/>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4</a:t>
              </a:r>
            </a:p>
          </p:txBody>
        </p:sp>
      </p:grpSp>
      <p:grpSp>
        <p:nvGrpSpPr>
          <p:cNvPr id="16392" name="Group 33">
            <a:extLst>
              <a:ext uri="{FF2B5EF4-FFF2-40B4-BE49-F238E27FC236}">
                <a16:creationId xmlns:a16="http://schemas.microsoft.com/office/drawing/2014/main" id="{12F9A770-3569-488B-93DD-0352E64F15F2}"/>
              </a:ext>
            </a:extLst>
          </p:cNvPr>
          <p:cNvGrpSpPr>
            <a:grpSpLocks/>
          </p:cNvGrpSpPr>
          <p:nvPr/>
        </p:nvGrpSpPr>
        <p:grpSpPr bwMode="auto">
          <a:xfrm>
            <a:off x="3362325" y="4564063"/>
            <a:ext cx="5410200" cy="665162"/>
            <a:chOff x="1152" y="2242"/>
            <a:chExt cx="3408" cy="419"/>
          </a:xfrm>
        </p:grpSpPr>
        <p:grpSp>
          <p:nvGrpSpPr>
            <p:cNvPr id="16402" name="Group 17">
              <a:extLst>
                <a:ext uri="{FF2B5EF4-FFF2-40B4-BE49-F238E27FC236}">
                  <a16:creationId xmlns:a16="http://schemas.microsoft.com/office/drawing/2014/main" id="{A7F96E00-3CEA-42B0-BE65-FBC91326B296}"/>
                </a:ext>
              </a:extLst>
            </p:cNvPr>
            <p:cNvGrpSpPr>
              <a:grpSpLocks/>
            </p:cNvGrpSpPr>
            <p:nvPr/>
          </p:nvGrpSpPr>
          <p:grpSpPr bwMode="auto">
            <a:xfrm>
              <a:off x="1152" y="2242"/>
              <a:ext cx="480" cy="419"/>
              <a:chOff x="1110" y="2656"/>
              <a:chExt cx="1549" cy="1351"/>
            </a:xfrm>
          </p:grpSpPr>
          <p:sp>
            <p:nvSpPr>
              <p:cNvPr id="16406" name="AutoShape 18">
                <a:extLst>
                  <a:ext uri="{FF2B5EF4-FFF2-40B4-BE49-F238E27FC236}">
                    <a16:creationId xmlns:a16="http://schemas.microsoft.com/office/drawing/2014/main" id="{3F5F58E0-2F25-411D-AAE0-1A9E1EB44CD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7" name="AutoShape 19">
                <a:extLst>
                  <a:ext uri="{FF2B5EF4-FFF2-40B4-BE49-F238E27FC236}">
                    <a16:creationId xmlns:a16="http://schemas.microsoft.com/office/drawing/2014/main" id="{1C09873C-563E-43E8-9B28-BE8902341B5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43" name="AutoShape 20">
                <a:extLst>
                  <a:ext uri="{FF2B5EF4-FFF2-40B4-BE49-F238E27FC236}">
                    <a16:creationId xmlns:a16="http://schemas.microsoft.com/office/drawing/2014/main" id="{4BA56595-FB58-4A4A-B444-E80734B93CA3}"/>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03" name="Line 25">
              <a:extLst>
                <a:ext uri="{FF2B5EF4-FFF2-40B4-BE49-F238E27FC236}">
                  <a16:creationId xmlns:a16="http://schemas.microsoft.com/office/drawing/2014/main" id="{1BD4DD53-54F9-420D-B357-216A64E1CC7A}"/>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Text Box 26">
              <a:extLst>
                <a:ext uri="{FF2B5EF4-FFF2-40B4-BE49-F238E27FC236}">
                  <a16:creationId xmlns:a16="http://schemas.microsoft.com/office/drawing/2014/main" id="{88F71E0B-BBFA-4026-A1B8-57FD634563D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模型评估与选择</a:t>
              </a:r>
            </a:p>
          </p:txBody>
        </p:sp>
        <p:sp>
          <p:nvSpPr>
            <p:cNvPr id="16405" name="Text Box 27">
              <a:extLst>
                <a:ext uri="{FF2B5EF4-FFF2-40B4-BE49-F238E27FC236}">
                  <a16:creationId xmlns:a16="http://schemas.microsoft.com/office/drawing/2014/main" id="{C569D1A0-13DB-4652-ABEF-B5C6D8DEA790}"/>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5</a:t>
              </a:r>
            </a:p>
          </p:txBody>
        </p:sp>
      </p:grpSp>
      <p:grpSp>
        <p:nvGrpSpPr>
          <p:cNvPr id="16393" name="Group 34">
            <a:extLst>
              <a:ext uri="{FF2B5EF4-FFF2-40B4-BE49-F238E27FC236}">
                <a16:creationId xmlns:a16="http://schemas.microsoft.com/office/drawing/2014/main" id="{6580D95D-365A-492D-BDE5-96D388F82F50}"/>
              </a:ext>
            </a:extLst>
          </p:cNvPr>
          <p:cNvGrpSpPr>
            <a:grpSpLocks/>
          </p:cNvGrpSpPr>
          <p:nvPr/>
        </p:nvGrpSpPr>
        <p:grpSpPr bwMode="auto">
          <a:xfrm>
            <a:off x="3362325" y="5356226"/>
            <a:ext cx="5410200" cy="665163"/>
            <a:chOff x="1152" y="2818"/>
            <a:chExt cx="3408" cy="419"/>
          </a:xfrm>
        </p:grpSpPr>
        <p:grpSp>
          <p:nvGrpSpPr>
            <p:cNvPr id="16395" name="Group 21">
              <a:extLst>
                <a:ext uri="{FF2B5EF4-FFF2-40B4-BE49-F238E27FC236}">
                  <a16:creationId xmlns:a16="http://schemas.microsoft.com/office/drawing/2014/main" id="{FF7C9D9E-4091-4BCE-A195-55AF71FF3999}"/>
                </a:ext>
              </a:extLst>
            </p:cNvPr>
            <p:cNvGrpSpPr>
              <a:grpSpLocks/>
            </p:cNvGrpSpPr>
            <p:nvPr/>
          </p:nvGrpSpPr>
          <p:grpSpPr bwMode="auto">
            <a:xfrm>
              <a:off x="1152" y="2818"/>
              <a:ext cx="480" cy="419"/>
              <a:chOff x="3174" y="2656"/>
              <a:chExt cx="1549" cy="1351"/>
            </a:xfrm>
          </p:grpSpPr>
          <p:sp>
            <p:nvSpPr>
              <p:cNvPr id="16399" name="AutoShape 22">
                <a:extLst>
                  <a:ext uri="{FF2B5EF4-FFF2-40B4-BE49-F238E27FC236}">
                    <a16:creationId xmlns:a16="http://schemas.microsoft.com/office/drawing/2014/main" id="{3A42F23E-A3C8-45B1-BC85-A9B2A21580E2}"/>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0" name="AutoShape 23">
                <a:extLst>
                  <a:ext uri="{FF2B5EF4-FFF2-40B4-BE49-F238E27FC236}">
                    <a16:creationId xmlns:a16="http://schemas.microsoft.com/office/drawing/2014/main" id="{8BC02BE9-ECD9-4635-8F4D-E977964B2A03}"/>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51" name="AutoShape 24">
                <a:extLst>
                  <a:ext uri="{FF2B5EF4-FFF2-40B4-BE49-F238E27FC236}">
                    <a16:creationId xmlns:a16="http://schemas.microsoft.com/office/drawing/2014/main" id="{6234C2B4-50D4-4DB5-B6AF-BD2B5CF25CB3}"/>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396" name="Line 28">
              <a:extLst>
                <a:ext uri="{FF2B5EF4-FFF2-40B4-BE49-F238E27FC236}">
                  <a16:creationId xmlns:a16="http://schemas.microsoft.com/office/drawing/2014/main" id="{140DD28F-C2DA-4E63-AFF2-CBB38AA8B4EC}"/>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Text Box 29">
              <a:extLst>
                <a:ext uri="{FF2B5EF4-FFF2-40B4-BE49-F238E27FC236}">
                  <a16:creationId xmlns:a16="http://schemas.microsoft.com/office/drawing/2014/main" id="{C59035A9-8FAA-4188-A331-3EDE8787A46E}"/>
                </a:ext>
              </a:extLst>
            </p:cNvPr>
            <p:cNvSpPr txBox="1">
              <a:spLocks noChangeArrowheads="1"/>
            </p:cNvSpPr>
            <p:nvPr/>
          </p:nvSpPr>
          <p:spPr bwMode="auto">
            <a:xfrm>
              <a:off x="1680" y="2866"/>
              <a:ext cx="20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提高分类准确率的技术</a:t>
              </a:r>
            </a:p>
          </p:txBody>
        </p:sp>
        <p:sp>
          <p:nvSpPr>
            <p:cNvPr id="16398" name="Text Box 30">
              <a:extLst>
                <a:ext uri="{FF2B5EF4-FFF2-40B4-BE49-F238E27FC236}">
                  <a16:creationId xmlns:a16="http://schemas.microsoft.com/office/drawing/2014/main" id="{4A631316-3613-46C4-B05D-847FAEC86E4D}"/>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6</a:t>
              </a:r>
            </a:p>
          </p:txBody>
        </p:sp>
      </p:grpSp>
      <p:sp>
        <p:nvSpPr>
          <p:cNvPr id="16394" name="Text Box 26">
            <a:extLst>
              <a:ext uri="{FF2B5EF4-FFF2-40B4-BE49-F238E27FC236}">
                <a16:creationId xmlns:a16="http://schemas.microsoft.com/office/drawing/2014/main" id="{2359C566-6DD6-4F03-B92E-9C27BCECD01F}"/>
              </a:ext>
            </a:extLst>
          </p:cNvPr>
          <p:cNvSpPr txBox="1">
            <a:spLocks noChangeArrowheads="1"/>
          </p:cNvSpPr>
          <p:nvPr/>
        </p:nvSpPr>
        <p:spPr bwMode="auto">
          <a:xfrm>
            <a:off x="4292600" y="3803863"/>
            <a:ext cx="146706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buNone/>
            </a:pPr>
            <a:r>
              <a:rPr lang="zh-CN" altLang="en-US" b="1" dirty="0">
                <a:solidFill>
                  <a:srgbClr val="FF0000"/>
                </a:solidFill>
              </a:rPr>
              <a:t>逻辑回归</a:t>
            </a:r>
          </a:p>
        </p:txBody>
      </p:sp>
    </p:spTree>
    <p:extLst>
      <p:ext uri="{BB962C8B-B14F-4D97-AF65-F5344CB8AC3E}">
        <p14:creationId xmlns:p14="http://schemas.microsoft.com/office/powerpoint/2010/main" val="2046894900"/>
      </p:ext>
    </p:extLst>
  </p:cSld>
  <p:clrMapOvr>
    <a:masterClrMapping/>
  </p:clrMapOvr>
  <mc:AlternateContent xmlns:mc="http://schemas.openxmlformats.org/markup-compatibility/2006" xmlns:p14="http://schemas.microsoft.com/office/powerpoint/2010/main">
    <mc:Choice Requires="p14">
      <p:transition spd="slow" p14:dur="1600" advTm="16151">
        <p:blinds dir="vert"/>
      </p:transition>
    </mc:Choice>
    <mc:Fallback xmlns="">
      <p:transition spd="slow" advTm="16151">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C1E1284-48A1-40CD-90CE-F900560FBCB9}"/>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1FE52A2F-083A-49B7-8504-0570C624E4AB}"/>
              </a:ext>
            </a:extLst>
          </p:cNvPr>
          <p:cNvSpPr>
            <a:spLocks noGrp="1"/>
          </p:cNvSpPr>
          <p:nvPr>
            <p:ph type="sldNum" sz="quarter" idx="12"/>
          </p:nvPr>
        </p:nvSpPr>
        <p:spPr/>
        <p:txBody>
          <a:bodyPr/>
          <a:lstStyle/>
          <a:p>
            <a:fld id="{14766CF5-CC93-3B40-87E8-2E9F5BD962AA}" type="slidenum">
              <a:rPr kumimoji="1" lang="zh-CN" altLang="en-US" smtClean="0"/>
              <a:t>2</a:t>
            </a:fld>
            <a:endParaRPr kumimoji="1" lang="zh-CN" altLang="en-US"/>
          </a:p>
        </p:txBody>
      </p:sp>
      <p:sp>
        <p:nvSpPr>
          <p:cNvPr id="4" name="标题 3">
            <a:extLst>
              <a:ext uri="{FF2B5EF4-FFF2-40B4-BE49-F238E27FC236}">
                <a16:creationId xmlns:a16="http://schemas.microsoft.com/office/drawing/2014/main" id="{4D29A303-F85A-4757-A19C-0ED8065C1CF2}"/>
              </a:ext>
            </a:extLst>
          </p:cNvPr>
          <p:cNvSpPr>
            <a:spLocks noGrp="1"/>
          </p:cNvSpPr>
          <p:nvPr>
            <p:ph type="title"/>
          </p:nvPr>
        </p:nvSpPr>
        <p:spPr/>
        <p:txBody>
          <a:bodyPr/>
          <a:lstStyle/>
          <a:p>
            <a:r>
              <a:rPr lang="zh-CN" altLang="en-US" dirty="0"/>
              <a:t>决策树复习</a:t>
            </a:r>
          </a:p>
        </p:txBody>
      </p:sp>
      <p:pic>
        <p:nvPicPr>
          <p:cNvPr id="8" name="图片 7">
            <a:extLst>
              <a:ext uri="{FF2B5EF4-FFF2-40B4-BE49-F238E27FC236}">
                <a16:creationId xmlns:a16="http://schemas.microsoft.com/office/drawing/2014/main" id="{DA5B5E3E-6379-43B8-83F5-907C394C5E92}"/>
              </a:ext>
            </a:extLst>
          </p:cNvPr>
          <p:cNvPicPr>
            <a:picLocks noChangeAspect="1"/>
          </p:cNvPicPr>
          <p:nvPr/>
        </p:nvPicPr>
        <p:blipFill>
          <a:blip r:embed="rId2"/>
          <a:stretch>
            <a:fillRect/>
          </a:stretch>
        </p:blipFill>
        <p:spPr>
          <a:xfrm>
            <a:off x="658132" y="1331265"/>
            <a:ext cx="10301968" cy="4884120"/>
          </a:xfrm>
          <a:prstGeom prst="rect">
            <a:avLst/>
          </a:prstGeom>
        </p:spPr>
      </p:pic>
    </p:spTree>
    <p:extLst>
      <p:ext uri="{BB962C8B-B14F-4D97-AF65-F5344CB8AC3E}">
        <p14:creationId xmlns:p14="http://schemas.microsoft.com/office/powerpoint/2010/main" val="81909232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8209202-CBC5-4F3D-A59F-4C75EB530EC2}"/>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3ED9C07A-7FC3-4B0A-9B17-F72A04C03DFB}"/>
              </a:ext>
            </a:extLst>
          </p:cNvPr>
          <p:cNvSpPr>
            <a:spLocks noGrp="1"/>
          </p:cNvSpPr>
          <p:nvPr>
            <p:ph type="sldNum" sz="quarter" idx="12"/>
          </p:nvPr>
        </p:nvSpPr>
        <p:spPr/>
        <p:txBody>
          <a:bodyPr/>
          <a:lstStyle/>
          <a:p>
            <a:fld id="{14766CF5-CC93-3B40-87E8-2E9F5BD962AA}" type="slidenum">
              <a:rPr kumimoji="1" lang="zh-CN" altLang="en-US" smtClean="0"/>
              <a:t>20</a:t>
            </a:fld>
            <a:endParaRPr kumimoji="1" lang="zh-CN" altLang="en-US"/>
          </a:p>
        </p:txBody>
      </p:sp>
      <p:sp>
        <p:nvSpPr>
          <p:cNvPr id="4" name="标题 3">
            <a:extLst>
              <a:ext uri="{FF2B5EF4-FFF2-40B4-BE49-F238E27FC236}">
                <a16:creationId xmlns:a16="http://schemas.microsoft.com/office/drawing/2014/main" id="{B001107F-7872-4D55-9B28-7CF3376F168F}"/>
              </a:ext>
            </a:extLst>
          </p:cNvPr>
          <p:cNvSpPr>
            <a:spLocks noGrp="1"/>
          </p:cNvSpPr>
          <p:nvPr>
            <p:ph type="title"/>
          </p:nvPr>
        </p:nvSpPr>
        <p:spPr/>
        <p:txBody>
          <a:bodyPr/>
          <a:lstStyle/>
          <a:p>
            <a:r>
              <a:rPr lang="zh-CN" altLang="en-US" dirty="0"/>
              <a:t>逻辑回归</a:t>
            </a:r>
            <a:r>
              <a:rPr lang="en-US" altLang="zh-CN" dirty="0"/>
              <a:t>(Logistic Regression)</a:t>
            </a:r>
            <a:r>
              <a:rPr lang="zh-CN" altLang="en-US" dirty="0"/>
              <a:t>（</a:t>
            </a:r>
            <a:r>
              <a:rPr lang="en-US" altLang="zh-CN" dirty="0"/>
              <a:t>1/4</a:t>
            </a:r>
            <a:r>
              <a:rPr lang="zh-CN" altLang="en-US" dirty="0"/>
              <a:t>）</a:t>
            </a:r>
          </a:p>
        </p:txBody>
      </p:sp>
      <p:sp>
        <p:nvSpPr>
          <p:cNvPr id="5" name="内容占位符 4">
            <a:extLst>
              <a:ext uri="{FF2B5EF4-FFF2-40B4-BE49-F238E27FC236}">
                <a16:creationId xmlns:a16="http://schemas.microsoft.com/office/drawing/2014/main" id="{89441512-D2C7-42D0-8C69-798DC46F23DD}"/>
              </a:ext>
            </a:extLst>
          </p:cNvPr>
          <p:cNvSpPr>
            <a:spLocks noGrp="1"/>
          </p:cNvSpPr>
          <p:nvPr>
            <p:ph sz="quarter" idx="13"/>
          </p:nvPr>
        </p:nvSpPr>
        <p:spPr/>
        <p:txBody>
          <a:bodyPr/>
          <a:lstStyle/>
          <a:p>
            <a:pPr marL="0" indent="0">
              <a:buNone/>
            </a:pPr>
            <a:r>
              <a:rPr lang="zh-CN" altLang="en-US" b="1" dirty="0">
                <a:solidFill>
                  <a:srgbClr val="0066FF"/>
                </a:solidFill>
              </a:rPr>
              <a:t>举例：</a:t>
            </a:r>
            <a:r>
              <a:rPr lang="zh-CN" altLang="zh-CN" b="1" dirty="0">
                <a:solidFill>
                  <a:srgbClr val="0066FF"/>
                </a:solidFill>
              </a:rPr>
              <a:t>选择两组人群，探讨胃癌发生的危险因素</a:t>
            </a:r>
            <a:endParaRPr lang="en-US" altLang="zh-CN" b="1" dirty="0">
              <a:solidFill>
                <a:srgbClr val="0066FF"/>
              </a:solidFill>
            </a:endParaRPr>
          </a:p>
          <a:p>
            <a:r>
              <a:rPr lang="zh-CN" altLang="zh-CN" dirty="0"/>
              <a:t>一组是胃癌组，一组是非胃癌组，两组人群有不同的体征和生活方式等</a:t>
            </a:r>
          </a:p>
          <a:p>
            <a:pPr lvl="0"/>
            <a:r>
              <a:rPr lang="zh-CN" altLang="zh-CN" dirty="0"/>
              <a:t>这里的因变量就是</a:t>
            </a:r>
            <a:r>
              <a:rPr lang="en-US" altLang="zh-CN" dirty="0"/>
              <a:t>--</a:t>
            </a:r>
            <a:r>
              <a:rPr lang="zh-CN" altLang="zh-CN" dirty="0"/>
              <a:t>是否胃癌，即</a:t>
            </a:r>
            <a:r>
              <a:rPr lang="en-US" altLang="zh-CN" dirty="0"/>
              <a:t>“</a:t>
            </a:r>
            <a:r>
              <a:rPr lang="zh-CN" altLang="zh-CN" dirty="0"/>
              <a:t>是</a:t>
            </a:r>
            <a:r>
              <a:rPr lang="en-US" altLang="zh-CN" dirty="0"/>
              <a:t>”</a:t>
            </a:r>
            <a:r>
              <a:rPr lang="zh-CN" altLang="zh-CN" dirty="0"/>
              <a:t>或</a:t>
            </a:r>
            <a:r>
              <a:rPr lang="en-US" altLang="zh-CN" dirty="0"/>
              <a:t>“</a:t>
            </a:r>
            <a:r>
              <a:rPr lang="zh-CN" altLang="zh-CN" dirty="0"/>
              <a:t>否</a:t>
            </a:r>
            <a:r>
              <a:rPr lang="en-US" altLang="zh-CN" dirty="0"/>
              <a:t>”</a:t>
            </a:r>
            <a:r>
              <a:rPr lang="zh-CN" altLang="zh-CN" dirty="0"/>
              <a:t>，为二分类变量</a:t>
            </a:r>
          </a:p>
          <a:p>
            <a:pPr lvl="0"/>
            <a:r>
              <a:rPr lang="en-US" altLang="zh-CN" dirty="0"/>
              <a:t>自变量</a:t>
            </a:r>
            <a:r>
              <a:rPr lang="zh-CN" altLang="zh-CN" dirty="0"/>
              <a:t>就可以包括很多了，例如年龄、性别、饮食习惯、</a:t>
            </a:r>
            <a:r>
              <a:rPr lang="en-US" altLang="zh-CN" dirty="0"/>
              <a:t>幽门螺杆菌</a:t>
            </a:r>
            <a:r>
              <a:rPr lang="zh-CN" altLang="zh-CN" dirty="0"/>
              <a:t>感染等。</a:t>
            </a:r>
            <a:endParaRPr lang="en-US" altLang="zh-CN" dirty="0"/>
          </a:p>
          <a:p>
            <a:pPr lvl="0"/>
            <a:r>
              <a:rPr lang="zh-CN" altLang="zh-CN" dirty="0"/>
              <a:t>自变量既可以是连续的，也可以是离散的。</a:t>
            </a:r>
            <a:endParaRPr lang="en-US" altLang="zh-CN" dirty="0"/>
          </a:p>
          <a:p>
            <a:pPr marL="0" lvl="0" indent="0">
              <a:buNone/>
            </a:pPr>
            <a:endParaRPr lang="en-US" altLang="zh-CN" dirty="0"/>
          </a:p>
          <a:p>
            <a:pPr marL="0" lvl="0" indent="0">
              <a:buNone/>
            </a:pPr>
            <a:r>
              <a:rPr lang="zh-CN" altLang="en-US" dirty="0"/>
              <a:t>   </a:t>
            </a:r>
            <a:r>
              <a:rPr lang="zh-CN" altLang="en-US" b="1" dirty="0">
                <a:solidFill>
                  <a:srgbClr val="FF0000"/>
                </a:solidFill>
              </a:rPr>
              <a:t>问题归结：是否 </a:t>
            </a:r>
            <a:r>
              <a:rPr lang="zh-CN" altLang="zh-CN" b="1" dirty="0">
                <a:solidFill>
                  <a:srgbClr val="FF0000"/>
                </a:solidFill>
              </a:rPr>
              <a:t>胃癌</a:t>
            </a:r>
            <a:r>
              <a:rPr lang="en-US" altLang="zh-CN" b="1" dirty="0">
                <a:solidFill>
                  <a:srgbClr val="FF0000"/>
                </a:solidFill>
              </a:rPr>
              <a:t>    </a:t>
            </a:r>
            <a:r>
              <a:rPr lang="zh-CN" altLang="en-US" sz="2800" b="1" dirty="0">
                <a:solidFill>
                  <a:srgbClr val="FF0000"/>
                </a:solidFill>
              </a:rPr>
              <a:t>？</a:t>
            </a:r>
            <a:r>
              <a:rPr lang="zh-CN" altLang="en-US" b="1" dirty="0">
                <a:solidFill>
                  <a:srgbClr val="FF0000"/>
                </a:solidFill>
              </a:rPr>
              <a:t> ？</a:t>
            </a:r>
            <a:r>
              <a:rPr lang="en-US" altLang="zh-CN" b="1" dirty="0">
                <a:solidFill>
                  <a:srgbClr val="FF0000"/>
                </a:solidFill>
              </a:rPr>
              <a:t> </a:t>
            </a:r>
            <a:r>
              <a:rPr lang="zh-CN" altLang="en-US" b="1" dirty="0">
                <a:solidFill>
                  <a:srgbClr val="FF0000"/>
                </a:solidFill>
              </a:rPr>
              <a:t>？    </a:t>
            </a:r>
            <a:r>
              <a:rPr lang="en-US" altLang="zh-CN" b="1" dirty="0">
                <a:solidFill>
                  <a:srgbClr val="FF0000"/>
                </a:solidFill>
              </a:rPr>
              <a:t>{</a:t>
            </a:r>
            <a:r>
              <a:rPr lang="zh-CN" altLang="en-US" b="1" dirty="0">
                <a:solidFill>
                  <a:srgbClr val="FF0000"/>
                </a:solidFill>
              </a:rPr>
              <a:t>  </a:t>
            </a:r>
            <a:r>
              <a:rPr lang="zh-CN" altLang="zh-CN" b="1" dirty="0">
                <a:solidFill>
                  <a:srgbClr val="FF0000"/>
                </a:solidFill>
              </a:rPr>
              <a:t>年龄、性别、饮食习惯、</a:t>
            </a:r>
            <a:r>
              <a:rPr lang="en-US" altLang="zh-CN" b="1" dirty="0">
                <a:solidFill>
                  <a:srgbClr val="FF0000"/>
                </a:solidFill>
              </a:rPr>
              <a:t>幽门螺杆菌</a:t>
            </a:r>
            <a:r>
              <a:rPr lang="zh-CN" altLang="zh-CN" b="1" dirty="0">
                <a:solidFill>
                  <a:srgbClr val="FF0000"/>
                </a:solidFill>
              </a:rPr>
              <a:t>感染</a:t>
            </a:r>
            <a:r>
              <a:rPr lang="en-US" altLang="zh-CN" b="1" dirty="0">
                <a:solidFill>
                  <a:srgbClr val="FF0000"/>
                </a:solidFill>
              </a:rPr>
              <a:t>}</a:t>
            </a:r>
            <a:endParaRPr lang="zh-CN" altLang="zh-CN" b="1" dirty="0">
              <a:solidFill>
                <a:srgbClr val="FF0000"/>
              </a:solidFill>
            </a:endParaRPr>
          </a:p>
          <a:p>
            <a:endParaRPr lang="zh-CN" altLang="en-US" dirty="0"/>
          </a:p>
        </p:txBody>
      </p:sp>
    </p:spTree>
    <p:extLst>
      <p:ext uri="{BB962C8B-B14F-4D97-AF65-F5344CB8AC3E}">
        <p14:creationId xmlns:p14="http://schemas.microsoft.com/office/powerpoint/2010/main" val="305550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E264325-FA7D-4B56-AE4C-44F594F0876B}"/>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672B8B9A-449A-4863-81E2-A84E0DF82978}"/>
              </a:ext>
            </a:extLst>
          </p:cNvPr>
          <p:cNvSpPr>
            <a:spLocks noGrp="1"/>
          </p:cNvSpPr>
          <p:nvPr>
            <p:ph type="sldNum" sz="quarter" idx="12"/>
          </p:nvPr>
        </p:nvSpPr>
        <p:spPr/>
        <p:txBody>
          <a:bodyPr/>
          <a:lstStyle/>
          <a:p>
            <a:fld id="{14766CF5-CC93-3B40-87E8-2E9F5BD962AA}" type="slidenum">
              <a:rPr kumimoji="1" lang="zh-CN" altLang="en-US" smtClean="0"/>
              <a:t>21</a:t>
            </a:fld>
            <a:endParaRPr kumimoji="1" lang="zh-CN" altLang="en-US"/>
          </a:p>
        </p:txBody>
      </p:sp>
      <p:sp>
        <p:nvSpPr>
          <p:cNvPr id="4" name="标题 3">
            <a:extLst>
              <a:ext uri="{FF2B5EF4-FFF2-40B4-BE49-F238E27FC236}">
                <a16:creationId xmlns:a16="http://schemas.microsoft.com/office/drawing/2014/main" id="{B1F672FA-6893-442E-A86E-69DD3C4A5967}"/>
              </a:ext>
            </a:extLst>
          </p:cNvPr>
          <p:cNvSpPr>
            <a:spLocks noGrp="1"/>
          </p:cNvSpPr>
          <p:nvPr>
            <p:ph type="title"/>
          </p:nvPr>
        </p:nvSpPr>
        <p:spPr/>
        <p:txBody>
          <a:bodyPr/>
          <a:lstStyle/>
          <a:p>
            <a:r>
              <a:rPr lang="zh-CN" altLang="en-US" dirty="0"/>
              <a:t>逻辑回归</a:t>
            </a:r>
            <a:r>
              <a:rPr lang="en-US" altLang="zh-CN" dirty="0"/>
              <a:t>(Logistic Regression)</a:t>
            </a:r>
            <a:r>
              <a:rPr lang="zh-CN" altLang="en-US" dirty="0"/>
              <a:t>（</a:t>
            </a:r>
            <a:r>
              <a:rPr lang="en-US" altLang="zh-CN" dirty="0"/>
              <a:t>2/4</a:t>
            </a:r>
            <a:r>
              <a:rPr lang="zh-CN" altLang="en-US" dirty="0"/>
              <a:t>）</a:t>
            </a:r>
          </a:p>
        </p:txBody>
      </p:sp>
      <p:sp>
        <p:nvSpPr>
          <p:cNvPr id="6" name="矩形 5">
            <a:extLst>
              <a:ext uri="{FF2B5EF4-FFF2-40B4-BE49-F238E27FC236}">
                <a16:creationId xmlns:a16="http://schemas.microsoft.com/office/drawing/2014/main" id="{A5358BE2-3160-40F8-87E7-02766CCEE1F9}"/>
              </a:ext>
            </a:extLst>
          </p:cNvPr>
          <p:cNvSpPr/>
          <p:nvPr/>
        </p:nvSpPr>
        <p:spPr>
          <a:xfrm>
            <a:off x="933450" y="1765300"/>
            <a:ext cx="10814050" cy="3600986"/>
          </a:xfrm>
          <a:prstGeom prst="rect">
            <a:avLst/>
          </a:prstGeom>
        </p:spPr>
        <p:txBody>
          <a:bodyPr wrap="square">
            <a:spAutoFit/>
          </a:bodyPr>
          <a:lstStyle/>
          <a:p>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简单的线性回归</a:t>
            </a:r>
            <a:r>
              <a:rPr lang="zh-CN" altLang="en-US"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 </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假设了以下形式的函数：</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
            </a:r>
            <a:b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br>
            <a:endParaRPr lang="zh-CN" altLang="zh-CN" sz="2400" kern="100" dirty="0">
              <a:solidFill>
                <a:srgbClr val="FF0000"/>
              </a:solidFill>
              <a:latin typeface="等线" panose="02010600030101010101" pitchFamily="2" charset="-122"/>
              <a:cs typeface="Times New Roman" panose="02020603050405020304" pitchFamily="18" charset="0"/>
            </a:endParaRPr>
          </a:p>
          <a:p>
            <a:pPr algn="ctr">
              <a:spcAft>
                <a:spcPts val="0"/>
              </a:spcAft>
            </a:pP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𝑦</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0</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1</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𝑥</a:t>
            </a:r>
            <a:r>
              <a:rPr lang="en-US" altLang="zh-CN" kern="0" dirty="0">
                <a:solidFill>
                  <a:srgbClr val="FF0000"/>
                </a:solidFill>
                <a:latin typeface="STIXMathJax_Main"/>
                <a:ea typeface="宋体" panose="02010600030101010101" pitchFamily="2" charset="-122"/>
                <a:cs typeface="Helvetica" panose="020B0604020202020204" pitchFamily="34" charset="0"/>
              </a:rPr>
              <a:t>1</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2</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𝑥</a:t>
            </a:r>
            <a:r>
              <a:rPr lang="en-US" altLang="zh-CN" kern="0" dirty="0">
                <a:solidFill>
                  <a:srgbClr val="FF0000"/>
                </a:solidFill>
                <a:latin typeface="STIXMathJax_Main"/>
                <a:ea typeface="宋体" panose="02010600030101010101" pitchFamily="2" charset="-122"/>
                <a:cs typeface="Helvetica" panose="020B0604020202020204" pitchFamily="34" charset="0"/>
              </a:rPr>
              <a:t>2</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p>
          <a:p>
            <a:pPr algn="ctr">
              <a:spcAft>
                <a:spcPts val="0"/>
              </a:spcAft>
            </a:pP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
            </a:r>
            <a:b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b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并找到</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0</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1</a:t>
            </a:r>
            <a:r>
              <a:rPr lang="en-US" altLang="zh-CN" sz="3600" kern="0" dirty="0">
                <a:solidFill>
                  <a:srgbClr val="FF0000"/>
                </a:solidFill>
                <a:latin typeface="STIXMathJax_Main"/>
                <a:ea typeface="宋体" panose="02010600030101010101" pitchFamily="2" charset="-122"/>
                <a:cs typeface="Helvetica" panose="020B0604020202020204" pitchFamily="34" charset="0"/>
              </a:rPr>
              <a:t>,</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2</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等的值。术语</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kern="0" dirty="0">
                <a:solidFill>
                  <a:srgbClr val="FF0000"/>
                </a:solidFill>
                <a:latin typeface="STIXMathJax_Main"/>
                <a:ea typeface="宋体" panose="02010600030101010101" pitchFamily="2" charset="-122"/>
                <a:cs typeface="Helvetica" panose="020B0604020202020204" pitchFamily="34" charset="0"/>
              </a:rPr>
              <a:t>0</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是</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截距</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或</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常数项</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（在下式中显示为</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𝑏</a:t>
            </a:r>
            <a:r>
              <a:rPr lang="zh-CN" altLang="zh-CN" sz="2400" kern="0" dirty="0">
                <a:solidFill>
                  <a:srgbClr val="FF0000"/>
                </a:solidFill>
                <a:latin typeface="Helvetica" panose="020B0604020202020204" pitchFamily="34" charset="0"/>
                <a:ea typeface="宋体" panose="02010600030101010101" pitchFamily="2" charset="-122"/>
                <a:cs typeface="Helvetica" panose="020B0604020202020204" pitchFamily="34" charset="0"/>
              </a:rPr>
              <a:t>）：</a:t>
            </a: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
            </a:r>
            <a:b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br>
            <a: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t/>
            </a:r>
            <a:br>
              <a:rPr lang="en-US" altLang="zh-CN" sz="2400" kern="0" dirty="0">
                <a:solidFill>
                  <a:srgbClr val="FF0000"/>
                </a:solidFill>
                <a:latin typeface="Helvetica" panose="020B0604020202020204" pitchFamily="34" charset="0"/>
                <a:ea typeface="宋体" panose="02010600030101010101" pitchFamily="2" charset="-122"/>
                <a:cs typeface="Times New Roman" panose="02020603050405020304" pitchFamily="18" charset="0"/>
              </a:rPr>
            </a:br>
            <a:endParaRPr lang="zh-CN" altLang="zh-CN" sz="2400" kern="100" dirty="0">
              <a:solidFill>
                <a:srgbClr val="FF0000"/>
              </a:solidFill>
              <a:latin typeface="等线" panose="02010600030101010101" pitchFamily="2" charset="-122"/>
              <a:cs typeface="Times New Roman" panose="02020603050405020304" pitchFamily="18" charset="0"/>
            </a:endParaRPr>
          </a:p>
          <a:p>
            <a:pPr algn="ctr">
              <a:spcAft>
                <a:spcPts val="0"/>
              </a:spcAft>
            </a:pP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𝑦</a:t>
            </a:r>
            <a:r>
              <a:rPr lang="en-US" altLang="zh-CN" sz="3600" kern="0" dirty="0">
                <a:solidFill>
                  <a:srgbClr val="FF0000"/>
                </a:solidFill>
                <a:latin typeface="STIXMathJax_Main"/>
                <a:ea typeface="宋体" panose="02010600030101010101" pitchFamily="2" charset="-122"/>
                <a:cs typeface="Helvetica" panose="020B0604020202020204" pitchFamily="34" charset="0"/>
              </a:rPr>
              <a:t>⃗ =</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𝜔</a:t>
            </a:r>
            <a:r>
              <a:rPr lang="en-US" altLang="zh-CN" sz="3600" kern="0" dirty="0">
                <a:solidFill>
                  <a:srgbClr val="FF0000"/>
                </a:solidFill>
                <a:latin typeface="STIXMathJax_Main"/>
                <a:ea typeface="宋体" panose="02010600030101010101" pitchFamily="2" charset="-122"/>
                <a:cs typeface="Helvetica" panose="020B0604020202020204" pitchFamily="34" charset="0"/>
              </a:rPr>
              <a:t>⃗ ·</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𝑥</a:t>
            </a:r>
            <a:r>
              <a:rPr lang="en-US" altLang="zh-CN" sz="3600" kern="0" dirty="0">
                <a:solidFill>
                  <a:srgbClr val="FF0000"/>
                </a:solidFill>
                <a:latin typeface="STIXMathJax_Main"/>
                <a:ea typeface="宋体" panose="02010600030101010101" pitchFamily="2" charset="-122"/>
                <a:cs typeface="Helvetica" panose="020B0604020202020204" pitchFamily="34" charset="0"/>
              </a:rPr>
              <a:t>⃗ + </a:t>
            </a:r>
            <a:r>
              <a:rPr lang="en-US" altLang="zh-CN" sz="3600" kern="0" dirty="0">
                <a:solidFill>
                  <a:srgbClr val="FF0000"/>
                </a:solidFill>
                <a:latin typeface="STIXMathJax_Normal-italic"/>
                <a:ea typeface="宋体" panose="02010600030101010101" pitchFamily="2" charset="-122"/>
                <a:cs typeface="Helvetica" panose="020B0604020202020204" pitchFamily="34" charset="0"/>
              </a:rPr>
              <a:t>𝑏</a:t>
            </a:r>
            <a:endParaRPr lang="zh-CN" altLang="zh-CN" kern="100" dirty="0">
              <a:solidFill>
                <a:srgbClr val="FF0000"/>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29519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E385746-B6C4-4E15-8F23-3F06B4BCFADB}"/>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A6FB9D2F-E527-4572-9C11-2EFD0F665792}"/>
              </a:ext>
            </a:extLst>
          </p:cNvPr>
          <p:cNvSpPr>
            <a:spLocks noGrp="1"/>
          </p:cNvSpPr>
          <p:nvPr>
            <p:ph type="sldNum" sz="quarter" idx="12"/>
          </p:nvPr>
        </p:nvSpPr>
        <p:spPr/>
        <p:txBody>
          <a:bodyPr/>
          <a:lstStyle/>
          <a:p>
            <a:fld id="{14766CF5-CC93-3B40-87E8-2E9F5BD962AA}" type="slidenum">
              <a:rPr kumimoji="1" lang="zh-CN" altLang="en-US" smtClean="0"/>
              <a:t>22</a:t>
            </a:fld>
            <a:endParaRPr kumimoji="1" lang="zh-CN" altLang="en-US"/>
          </a:p>
        </p:txBody>
      </p:sp>
      <p:sp>
        <p:nvSpPr>
          <p:cNvPr id="4" name="标题 3">
            <a:extLst>
              <a:ext uri="{FF2B5EF4-FFF2-40B4-BE49-F238E27FC236}">
                <a16:creationId xmlns:a16="http://schemas.microsoft.com/office/drawing/2014/main" id="{74E7234C-9542-4D64-8FBF-DC1BD4F0AB16}"/>
              </a:ext>
            </a:extLst>
          </p:cNvPr>
          <p:cNvSpPr>
            <a:spLocks noGrp="1"/>
          </p:cNvSpPr>
          <p:nvPr>
            <p:ph type="title"/>
          </p:nvPr>
        </p:nvSpPr>
        <p:spPr/>
        <p:txBody>
          <a:bodyPr/>
          <a:lstStyle/>
          <a:p>
            <a:r>
              <a:rPr lang="zh-CN" altLang="en-US" dirty="0"/>
              <a:t>逻辑回归</a:t>
            </a:r>
            <a:r>
              <a:rPr lang="en-US" altLang="zh-CN" dirty="0"/>
              <a:t>(Logistic Regression)</a:t>
            </a:r>
            <a:r>
              <a:rPr lang="zh-CN" altLang="en-US" dirty="0"/>
              <a:t>（</a:t>
            </a:r>
            <a:r>
              <a:rPr lang="en-US" altLang="zh-CN" dirty="0"/>
              <a:t>3/4</a:t>
            </a:r>
            <a:r>
              <a:rPr lang="zh-CN" altLang="en-US" dirty="0"/>
              <a:t>）</a:t>
            </a:r>
          </a:p>
        </p:txBody>
      </p:sp>
      <p:sp>
        <p:nvSpPr>
          <p:cNvPr id="5" name="内容占位符 4">
            <a:extLst>
              <a:ext uri="{FF2B5EF4-FFF2-40B4-BE49-F238E27FC236}">
                <a16:creationId xmlns:a16="http://schemas.microsoft.com/office/drawing/2014/main" id="{998FF5EB-45DD-48FB-8C98-28D8F6905C65}"/>
              </a:ext>
            </a:extLst>
          </p:cNvPr>
          <p:cNvSpPr>
            <a:spLocks noGrp="1"/>
          </p:cNvSpPr>
          <p:nvPr>
            <p:ph sz="quarter" idx="13"/>
          </p:nvPr>
        </p:nvSpPr>
        <p:spPr/>
        <p:txBody>
          <a:bodyPr/>
          <a:lstStyle/>
          <a:p>
            <a:r>
              <a:rPr lang="zh-CN" altLang="zh-CN" dirty="0"/>
              <a:t>逻辑回归</a:t>
            </a:r>
            <a:r>
              <a:rPr lang="en-US" altLang="zh-CN" dirty="0"/>
              <a:t>(Logistic Regression)</a:t>
            </a:r>
            <a:r>
              <a:rPr lang="zh-CN" altLang="en-US" dirty="0"/>
              <a:t>：</a:t>
            </a:r>
            <a:r>
              <a:rPr lang="zh-CN" altLang="zh-CN" dirty="0"/>
              <a:t>是一种预测分析，解释因变量与一个或者多个自变量之间的关系。实际上是一个概率分类模型</a:t>
            </a:r>
            <a:r>
              <a:rPr lang="zh-CN" altLang="en-US" dirty="0"/>
              <a:t>，</a:t>
            </a:r>
            <a:r>
              <a:rPr lang="zh-CN" altLang="zh-CN" dirty="0"/>
              <a:t>通过采用线性回归拟合特殊的</a:t>
            </a:r>
            <a:r>
              <a:rPr lang="en-US" altLang="zh-CN" dirty="0"/>
              <a:t>S</a:t>
            </a:r>
            <a:r>
              <a:rPr lang="zh-CN" altLang="zh-CN" dirty="0"/>
              <a:t>形曲线，并使用以下函数将数值估计转换为概率：</a:t>
            </a:r>
            <a:endParaRPr lang="en-US" altLang="zh-CN" dirty="0"/>
          </a:p>
          <a:p>
            <a:endParaRPr lang="zh-CN" altLang="zh-CN" dirty="0"/>
          </a:p>
          <a:p>
            <a:endParaRPr lang="zh-CN" altLang="en-US" dirty="0"/>
          </a:p>
        </p:txBody>
      </p:sp>
      <p:pic>
        <p:nvPicPr>
          <p:cNvPr id="6" name="图片 5" descr="C:\Users\bierf\AppData\Local\Temp\WeChat Files\a9d774a3218d2503394acd108e5e5ee.png">
            <a:extLst>
              <a:ext uri="{FF2B5EF4-FFF2-40B4-BE49-F238E27FC236}">
                <a16:creationId xmlns:a16="http://schemas.microsoft.com/office/drawing/2014/main" id="{3A72A69E-29B3-40DF-8EF6-D93BDC47E0E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760" y="2780784"/>
            <a:ext cx="8920480" cy="1711325"/>
          </a:xfrm>
          <a:prstGeom prst="rect">
            <a:avLst/>
          </a:prstGeom>
          <a:noFill/>
          <a:ln>
            <a:noFill/>
          </a:ln>
        </p:spPr>
      </p:pic>
      <p:pic>
        <p:nvPicPr>
          <p:cNvPr id="7" name="图片 6" descr="C:\Users\bierf\AppData\Local\Temp\WeChat Files\3536a0102e17890bc34d86a4be77777.png">
            <a:extLst>
              <a:ext uri="{FF2B5EF4-FFF2-40B4-BE49-F238E27FC236}">
                <a16:creationId xmlns:a16="http://schemas.microsoft.com/office/drawing/2014/main" id="{B429B0D9-A01F-4B5A-90D6-133914460D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4411" y="4274303"/>
            <a:ext cx="6918960" cy="1277243"/>
          </a:xfrm>
          <a:prstGeom prst="rect">
            <a:avLst/>
          </a:prstGeom>
          <a:noFill/>
          <a:ln>
            <a:noFill/>
          </a:ln>
        </p:spPr>
      </p:pic>
      <p:sp>
        <p:nvSpPr>
          <p:cNvPr id="9" name="矩形 8">
            <a:extLst>
              <a:ext uri="{FF2B5EF4-FFF2-40B4-BE49-F238E27FC236}">
                <a16:creationId xmlns:a16="http://schemas.microsoft.com/office/drawing/2014/main" id="{F483B47F-AC3F-4B79-B339-9288B43877F7}"/>
              </a:ext>
            </a:extLst>
          </p:cNvPr>
          <p:cNvSpPr/>
          <p:nvPr/>
        </p:nvSpPr>
        <p:spPr>
          <a:xfrm>
            <a:off x="3209286" y="5653611"/>
            <a:ext cx="6224717" cy="523220"/>
          </a:xfrm>
          <a:prstGeom prst="rect">
            <a:avLst/>
          </a:prstGeom>
        </p:spPr>
        <p:txBody>
          <a:bodyPr wrap="none">
            <a:spAutoFit/>
          </a:bodyPr>
          <a:lstStyle/>
          <a:p>
            <a:r>
              <a:rPr lang="zh-CN" altLang="en-US" sz="2800" dirty="0">
                <a:solidFill>
                  <a:srgbClr val="FF0000"/>
                </a:solidFill>
              </a:rPr>
              <a:t>𝜃</a:t>
            </a:r>
            <a:r>
              <a:rPr lang="en-US" altLang="zh-CN" sz="2800" dirty="0">
                <a:solidFill>
                  <a:srgbClr val="FF0000"/>
                </a:solidFill>
              </a:rPr>
              <a:t>(</a:t>
            </a:r>
            <a:r>
              <a:rPr lang="zh-CN" altLang="en-US" sz="2800" dirty="0">
                <a:solidFill>
                  <a:srgbClr val="FF0000"/>
                </a:solidFill>
              </a:rPr>
              <a:t>𝑦</a:t>
            </a:r>
            <a:r>
              <a:rPr lang="en-US" altLang="zh-CN" sz="2800" dirty="0">
                <a:solidFill>
                  <a:srgbClr val="FF0000"/>
                </a:solidFill>
              </a:rPr>
              <a:t>)</a:t>
            </a:r>
            <a:r>
              <a:rPr lang="zh-CN" altLang="en-US" sz="2800" dirty="0">
                <a:solidFill>
                  <a:srgbClr val="FF0000"/>
                </a:solidFill>
              </a:rPr>
              <a:t>是 </a:t>
            </a:r>
            <a:r>
              <a:rPr lang="en-US" altLang="zh-CN" sz="2800" dirty="0">
                <a:solidFill>
                  <a:srgbClr val="FF0000"/>
                </a:solidFill>
              </a:rPr>
              <a:t>logistic </a:t>
            </a:r>
            <a:r>
              <a:rPr lang="zh-CN" altLang="en-US" sz="2800" dirty="0">
                <a:solidFill>
                  <a:srgbClr val="FF0000"/>
                </a:solidFill>
              </a:rPr>
              <a:t>函数，也称为</a:t>
            </a:r>
            <a:r>
              <a:rPr lang="en-US" altLang="zh-CN" sz="2800" dirty="0">
                <a:solidFill>
                  <a:srgbClr val="FF0000"/>
                </a:solidFill>
              </a:rPr>
              <a:t>logistic</a:t>
            </a:r>
            <a:r>
              <a:rPr lang="zh-CN" altLang="en-US" sz="2800" dirty="0">
                <a:solidFill>
                  <a:srgbClr val="FF0000"/>
                </a:solidFill>
              </a:rPr>
              <a:t>曲线</a:t>
            </a:r>
          </a:p>
        </p:txBody>
      </p:sp>
    </p:spTree>
    <p:extLst>
      <p:ext uri="{BB962C8B-B14F-4D97-AF65-F5344CB8AC3E}">
        <p14:creationId xmlns:p14="http://schemas.microsoft.com/office/powerpoint/2010/main" val="4677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0604706-9299-4841-A609-2800FDE54003}"/>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221BCDBF-727A-482E-9394-05BEA9C4D4EB}"/>
              </a:ext>
            </a:extLst>
          </p:cNvPr>
          <p:cNvSpPr>
            <a:spLocks noGrp="1"/>
          </p:cNvSpPr>
          <p:nvPr>
            <p:ph type="sldNum" sz="quarter" idx="12"/>
          </p:nvPr>
        </p:nvSpPr>
        <p:spPr/>
        <p:txBody>
          <a:bodyPr/>
          <a:lstStyle/>
          <a:p>
            <a:fld id="{14766CF5-CC93-3B40-87E8-2E9F5BD962AA}" type="slidenum">
              <a:rPr kumimoji="1" lang="zh-CN" altLang="en-US" smtClean="0"/>
              <a:t>23</a:t>
            </a:fld>
            <a:endParaRPr kumimoji="1" lang="zh-CN" altLang="en-US"/>
          </a:p>
        </p:txBody>
      </p:sp>
      <p:sp>
        <p:nvSpPr>
          <p:cNvPr id="4" name="标题 3">
            <a:extLst>
              <a:ext uri="{FF2B5EF4-FFF2-40B4-BE49-F238E27FC236}">
                <a16:creationId xmlns:a16="http://schemas.microsoft.com/office/drawing/2014/main" id="{8485A248-A1E2-4BA1-ACDD-2F5DB9FE5948}"/>
              </a:ext>
            </a:extLst>
          </p:cNvPr>
          <p:cNvSpPr>
            <a:spLocks noGrp="1"/>
          </p:cNvSpPr>
          <p:nvPr>
            <p:ph type="title"/>
          </p:nvPr>
        </p:nvSpPr>
        <p:spPr/>
        <p:txBody>
          <a:bodyPr/>
          <a:lstStyle/>
          <a:p>
            <a:r>
              <a:rPr lang="zh-CN" altLang="en-US" dirty="0"/>
              <a:t>逻辑回归</a:t>
            </a:r>
            <a:r>
              <a:rPr lang="en-US" altLang="zh-CN" dirty="0"/>
              <a:t>(Logistic Regression</a:t>
            </a:r>
            <a:r>
              <a:rPr lang="zh-CN" altLang="en-US" dirty="0"/>
              <a:t>）（</a:t>
            </a:r>
            <a:r>
              <a:rPr lang="en-US" altLang="zh-CN" dirty="0"/>
              <a:t>4/4</a:t>
            </a:r>
            <a:r>
              <a:rPr lang="zh-CN" altLang="en-US" dirty="0"/>
              <a:t>）</a:t>
            </a:r>
          </a:p>
        </p:txBody>
      </p:sp>
      <p:sp>
        <p:nvSpPr>
          <p:cNvPr id="5" name="内容占位符 4">
            <a:extLst>
              <a:ext uri="{FF2B5EF4-FFF2-40B4-BE49-F238E27FC236}">
                <a16:creationId xmlns:a16="http://schemas.microsoft.com/office/drawing/2014/main" id="{DC2FAE4C-EB2F-484F-AC85-FFAB2D3A7A5A}"/>
              </a:ext>
            </a:extLst>
          </p:cNvPr>
          <p:cNvSpPr>
            <a:spLocks noGrp="1"/>
          </p:cNvSpPr>
          <p:nvPr>
            <p:ph sz="quarter" idx="13"/>
          </p:nvPr>
        </p:nvSpPr>
        <p:spPr/>
        <p:txBody>
          <a:bodyPr/>
          <a:lstStyle/>
          <a:p>
            <a:endParaRPr lang="zh-CN" altLang="en-US"/>
          </a:p>
        </p:txBody>
      </p:sp>
      <p:pic>
        <p:nvPicPr>
          <p:cNvPr id="6" name="图片 5" descr="C:\Users\bierf\AppData\Local\Microsoft\Windows\INetCache\Content.MSO\BACA2506.tmp">
            <a:extLst>
              <a:ext uri="{FF2B5EF4-FFF2-40B4-BE49-F238E27FC236}">
                <a16:creationId xmlns:a16="http://schemas.microsoft.com/office/drawing/2014/main" id="{06AAEABE-758C-4FAA-B7BC-B90CF0B57A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406284"/>
            <a:ext cx="9505950" cy="4950066"/>
          </a:xfrm>
          <a:prstGeom prst="rect">
            <a:avLst/>
          </a:prstGeom>
          <a:noFill/>
          <a:ln>
            <a:noFill/>
          </a:ln>
        </p:spPr>
      </p:pic>
    </p:spTree>
    <p:extLst>
      <p:ext uri="{BB962C8B-B14F-4D97-AF65-F5344CB8AC3E}">
        <p14:creationId xmlns:p14="http://schemas.microsoft.com/office/powerpoint/2010/main" val="4004604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D047078-2574-4639-BEE1-17768A3C6992}"/>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30BFB3D6-244E-4931-A8BE-E9E2ECD57CA5}"/>
              </a:ext>
            </a:extLst>
          </p:cNvPr>
          <p:cNvSpPr>
            <a:spLocks noGrp="1"/>
          </p:cNvSpPr>
          <p:nvPr>
            <p:ph type="sldNum" sz="quarter" idx="12"/>
          </p:nvPr>
        </p:nvSpPr>
        <p:spPr/>
        <p:txBody>
          <a:bodyPr/>
          <a:lstStyle/>
          <a:p>
            <a:fld id="{14766CF5-CC93-3B40-87E8-2E9F5BD962AA}" type="slidenum">
              <a:rPr kumimoji="1" lang="zh-CN" altLang="en-US" smtClean="0"/>
              <a:t>24</a:t>
            </a:fld>
            <a:endParaRPr kumimoji="1" lang="zh-CN" altLang="en-US"/>
          </a:p>
        </p:txBody>
      </p:sp>
      <p:sp>
        <p:nvSpPr>
          <p:cNvPr id="4" name="标题 3">
            <a:extLst>
              <a:ext uri="{FF2B5EF4-FFF2-40B4-BE49-F238E27FC236}">
                <a16:creationId xmlns:a16="http://schemas.microsoft.com/office/drawing/2014/main" id="{9B7CEFF7-65D0-4C74-A474-0D84E03F8EDD}"/>
              </a:ext>
            </a:extLst>
          </p:cNvPr>
          <p:cNvSpPr>
            <a:spLocks noGrp="1"/>
          </p:cNvSpPr>
          <p:nvPr>
            <p:ph type="title"/>
          </p:nvPr>
        </p:nvSpPr>
        <p:spPr/>
        <p:txBody>
          <a:bodyPr>
            <a:normAutofit/>
          </a:bodyPr>
          <a:lstStyle/>
          <a:p>
            <a:r>
              <a:rPr lang="en-US" altLang="zh-CN" dirty="0" err="1"/>
              <a:t>sklearn</a:t>
            </a:r>
            <a:r>
              <a:rPr lang="zh-CN" altLang="en-US" dirty="0"/>
              <a:t>逻辑回归（</a:t>
            </a:r>
            <a:r>
              <a:rPr lang="en-US" altLang="zh-CN" dirty="0"/>
              <a:t>1/4</a:t>
            </a:r>
            <a:r>
              <a:rPr lang="zh-CN" altLang="en-US" dirty="0"/>
              <a:t>）</a:t>
            </a:r>
          </a:p>
        </p:txBody>
      </p:sp>
      <p:sp>
        <p:nvSpPr>
          <p:cNvPr id="5" name="内容占位符 4">
            <a:extLst>
              <a:ext uri="{FF2B5EF4-FFF2-40B4-BE49-F238E27FC236}">
                <a16:creationId xmlns:a16="http://schemas.microsoft.com/office/drawing/2014/main" id="{41FA9EC8-E2C1-4F36-8CDC-6B8C1A990725}"/>
              </a:ext>
            </a:extLst>
          </p:cNvPr>
          <p:cNvSpPr>
            <a:spLocks noGrp="1"/>
          </p:cNvSpPr>
          <p:nvPr>
            <p:ph sz="quarter" idx="13"/>
          </p:nvPr>
        </p:nvSpPr>
        <p:spPr/>
        <p:txBody>
          <a:bodyPr>
            <a:normAutofit fontScale="92500" lnSpcReduction="20000"/>
          </a:bodyPr>
          <a:lstStyle/>
          <a:p>
            <a:pPr marL="0" indent="0">
              <a:buNone/>
            </a:pPr>
            <a:r>
              <a:rPr lang="en-US" altLang="zh-CN" sz="2600" dirty="0">
                <a:solidFill>
                  <a:srgbClr val="FF0000"/>
                </a:solidFill>
              </a:rPr>
              <a:t>import </a:t>
            </a:r>
            <a:r>
              <a:rPr lang="en-US" altLang="zh-CN" sz="2600" dirty="0" err="1">
                <a:solidFill>
                  <a:srgbClr val="FF0000"/>
                </a:solidFill>
              </a:rPr>
              <a:t>sklearn.linear_model.LogisticRegression</a:t>
            </a:r>
            <a:endParaRPr lang="en-US" altLang="zh-CN" sz="2600" dirty="0">
              <a:solidFill>
                <a:srgbClr val="FF0000"/>
              </a:solidFill>
            </a:endParaRPr>
          </a:p>
          <a:p>
            <a:pPr marL="0" indent="0">
              <a:buNone/>
            </a:pPr>
            <a:r>
              <a:rPr lang="zh-CN" altLang="zh-CN" dirty="0"/>
              <a:t>参数：</a:t>
            </a:r>
          </a:p>
          <a:p>
            <a:r>
              <a:rPr lang="en-US" altLang="zh-CN" sz="2600" dirty="0">
                <a:solidFill>
                  <a:srgbClr val="FF0000"/>
                </a:solidFill>
              </a:rPr>
              <a:t>penalty: </a:t>
            </a:r>
            <a:r>
              <a:rPr lang="en-US" altLang="zh-CN" dirty="0"/>
              <a:t>str, ‘l1’ or ‘l2’, default: ‘l2’ ——</a:t>
            </a:r>
            <a:r>
              <a:rPr lang="zh-CN" altLang="zh-CN" dirty="0"/>
              <a:t>正则化项</a:t>
            </a:r>
          </a:p>
          <a:p>
            <a:r>
              <a:rPr lang="en-US" altLang="zh-CN" sz="2600" dirty="0">
                <a:solidFill>
                  <a:srgbClr val="FF0000"/>
                </a:solidFill>
              </a:rPr>
              <a:t>dual : </a:t>
            </a:r>
            <a:r>
              <a:rPr lang="en-US" altLang="zh-CN" dirty="0"/>
              <a:t>bool, default: False ——</a:t>
            </a:r>
            <a:r>
              <a:rPr lang="zh-CN" altLang="zh-CN" dirty="0"/>
              <a:t>对偶方程。默认是</a:t>
            </a:r>
            <a:r>
              <a:rPr lang="en-US" altLang="zh-CN" dirty="0"/>
              <a:t>false</a:t>
            </a:r>
            <a:r>
              <a:rPr lang="zh-CN" altLang="zh-CN" dirty="0"/>
              <a:t>。如果是</a:t>
            </a:r>
            <a:r>
              <a:rPr lang="en-US" altLang="zh-CN" dirty="0"/>
              <a:t>true</a:t>
            </a:r>
            <a:r>
              <a:rPr lang="zh-CN" altLang="zh-CN" dirty="0"/>
              <a:t>，则表示使用</a:t>
            </a:r>
            <a:r>
              <a:rPr lang="en-US" altLang="zh-CN" dirty="0"/>
              <a:t>‘Dual formulation’</a:t>
            </a:r>
            <a:r>
              <a:rPr lang="zh-CN" altLang="zh-CN" dirty="0"/>
              <a:t>，这种情况仅仅适合于</a:t>
            </a:r>
            <a:r>
              <a:rPr lang="en-US" altLang="zh-CN" dirty="0"/>
              <a:t>penalty='l2’</a:t>
            </a:r>
            <a:r>
              <a:rPr lang="zh-CN" altLang="zh-CN" dirty="0"/>
              <a:t>且</a:t>
            </a:r>
            <a:r>
              <a:rPr lang="en-US" altLang="zh-CN" dirty="0"/>
              <a:t>solver</a:t>
            </a:r>
            <a:r>
              <a:rPr lang="zh-CN" altLang="zh-CN" dirty="0"/>
              <a:t>用的是</a:t>
            </a:r>
            <a:r>
              <a:rPr lang="en-US" altLang="zh-CN" dirty="0" err="1"/>
              <a:t>liblinear</a:t>
            </a:r>
            <a:r>
              <a:rPr lang="zh-CN" altLang="zh-CN" dirty="0"/>
              <a:t>的情况；只要样本数大于特征数值，最好将</a:t>
            </a:r>
            <a:r>
              <a:rPr lang="en-US" altLang="zh-CN" dirty="0"/>
              <a:t>dual=false</a:t>
            </a:r>
            <a:endParaRPr lang="zh-CN" altLang="zh-CN" dirty="0"/>
          </a:p>
          <a:p>
            <a:r>
              <a:rPr lang="en-US" altLang="zh-CN" sz="2600" dirty="0" err="1">
                <a:solidFill>
                  <a:srgbClr val="FF0000"/>
                </a:solidFill>
              </a:rPr>
              <a:t>tol</a:t>
            </a:r>
            <a:r>
              <a:rPr lang="en-US" altLang="zh-CN" sz="2600" dirty="0">
                <a:solidFill>
                  <a:srgbClr val="FF0000"/>
                </a:solidFill>
              </a:rPr>
              <a:t> : </a:t>
            </a:r>
            <a:r>
              <a:rPr lang="en-US" altLang="zh-CN" dirty="0"/>
              <a:t>float, default: 1e-4 ——</a:t>
            </a:r>
            <a:r>
              <a:rPr lang="zh-CN" altLang="zh-CN" dirty="0"/>
              <a:t>迭代优化停止的条件</a:t>
            </a:r>
          </a:p>
          <a:p>
            <a:r>
              <a:rPr lang="en-US" altLang="zh-CN" sz="2600" dirty="0">
                <a:solidFill>
                  <a:srgbClr val="FF0000"/>
                </a:solidFill>
              </a:rPr>
              <a:t>C : </a:t>
            </a:r>
            <a:r>
              <a:rPr lang="en-US" altLang="zh-CN" dirty="0"/>
              <a:t>float, default: 1.0 ——</a:t>
            </a:r>
            <a:r>
              <a:rPr lang="zh-CN" altLang="zh-CN" dirty="0"/>
              <a:t>正则化的强度，必须是正浮点数，数值越小正则化在损失函数中占的比重越大。</a:t>
            </a:r>
          </a:p>
          <a:p>
            <a:r>
              <a:rPr lang="en-US" altLang="zh-CN" sz="2600" dirty="0" err="1">
                <a:solidFill>
                  <a:srgbClr val="FF0000"/>
                </a:solidFill>
              </a:rPr>
              <a:t>fit_intercept</a:t>
            </a:r>
            <a:r>
              <a:rPr lang="en-US" altLang="zh-CN" sz="2600" dirty="0">
                <a:solidFill>
                  <a:srgbClr val="FF0000"/>
                </a:solidFill>
              </a:rPr>
              <a:t> : </a:t>
            </a:r>
            <a:r>
              <a:rPr lang="en-US" altLang="zh-CN" dirty="0"/>
              <a:t>bool, default: True </a:t>
            </a:r>
            <a:r>
              <a:rPr lang="zh-CN" altLang="zh-CN" dirty="0"/>
              <a:t>决定偏置</a:t>
            </a:r>
            <a:r>
              <a:rPr lang="en-US" altLang="zh-CN" dirty="0"/>
              <a:t>b</a:t>
            </a:r>
            <a:r>
              <a:rPr lang="zh-CN" altLang="zh-CN" dirty="0"/>
              <a:t>是否存在</a:t>
            </a:r>
          </a:p>
          <a:p>
            <a:endParaRPr lang="zh-CN" altLang="en-US" dirty="0"/>
          </a:p>
        </p:txBody>
      </p:sp>
    </p:spTree>
    <p:extLst>
      <p:ext uri="{BB962C8B-B14F-4D97-AF65-F5344CB8AC3E}">
        <p14:creationId xmlns:p14="http://schemas.microsoft.com/office/powerpoint/2010/main" val="3713129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81A621F-423A-498C-957D-18103CC42CDA}"/>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E536F959-D7A3-46D0-863B-FD80F33CBF7A}"/>
              </a:ext>
            </a:extLst>
          </p:cNvPr>
          <p:cNvSpPr>
            <a:spLocks noGrp="1"/>
          </p:cNvSpPr>
          <p:nvPr>
            <p:ph type="sldNum" sz="quarter" idx="12"/>
          </p:nvPr>
        </p:nvSpPr>
        <p:spPr/>
        <p:txBody>
          <a:bodyPr/>
          <a:lstStyle/>
          <a:p>
            <a:fld id="{14766CF5-CC93-3B40-87E8-2E9F5BD962AA}" type="slidenum">
              <a:rPr kumimoji="1" lang="zh-CN" altLang="en-US" smtClean="0"/>
              <a:t>25</a:t>
            </a:fld>
            <a:endParaRPr kumimoji="1" lang="zh-CN" altLang="en-US"/>
          </a:p>
        </p:txBody>
      </p:sp>
      <p:sp>
        <p:nvSpPr>
          <p:cNvPr id="4" name="标题 3">
            <a:extLst>
              <a:ext uri="{FF2B5EF4-FFF2-40B4-BE49-F238E27FC236}">
                <a16:creationId xmlns:a16="http://schemas.microsoft.com/office/drawing/2014/main" id="{616F99D7-0D73-4D81-AF4B-D4D3CAC561B8}"/>
              </a:ext>
            </a:extLst>
          </p:cNvPr>
          <p:cNvSpPr>
            <a:spLocks noGrp="1"/>
          </p:cNvSpPr>
          <p:nvPr>
            <p:ph type="title"/>
          </p:nvPr>
        </p:nvSpPr>
        <p:spPr/>
        <p:txBody>
          <a:bodyPr/>
          <a:lstStyle/>
          <a:p>
            <a:r>
              <a:rPr lang="en-US" altLang="zh-CN" dirty="0" err="1"/>
              <a:t>sklearn</a:t>
            </a:r>
            <a:r>
              <a:rPr lang="zh-CN" altLang="en-US" dirty="0"/>
              <a:t>逻辑回归（</a:t>
            </a:r>
            <a:r>
              <a:rPr lang="en-US" altLang="zh-CN" dirty="0"/>
              <a:t>2/4</a:t>
            </a:r>
            <a:r>
              <a:rPr lang="zh-CN" altLang="en-US" dirty="0"/>
              <a:t>）</a:t>
            </a:r>
          </a:p>
        </p:txBody>
      </p:sp>
      <p:sp>
        <p:nvSpPr>
          <p:cNvPr id="5" name="内容占位符 4">
            <a:extLst>
              <a:ext uri="{FF2B5EF4-FFF2-40B4-BE49-F238E27FC236}">
                <a16:creationId xmlns:a16="http://schemas.microsoft.com/office/drawing/2014/main" id="{7CA02FF4-AA8F-4710-ABD7-59EBB78E8930}"/>
              </a:ext>
            </a:extLst>
          </p:cNvPr>
          <p:cNvSpPr>
            <a:spLocks noGrp="1"/>
          </p:cNvSpPr>
          <p:nvPr>
            <p:ph sz="quarter" idx="13"/>
          </p:nvPr>
        </p:nvSpPr>
        <p:spPr/>
        <p:txBody>
          <a:bodyPr/>
          <a:lstStyle/>
          <a:p>
            <a:r>
              <a:rPr lang="en-US" altLang="zh-CN" dirty="0" err="1">
                <a:solidFill>
                  <a:srgbClr val="FF0000"/>
                </a:solidFill>
              </a:rPr>
              <a:t>random_state</a:t>
            </a:r>
            <a:r>
              <a:rPr lang="en-US" altLang="zh-CN" dirty="0">
                <a:solidFill>
                  <a:srgbClr val="FF0000"/>
                </a:solidFill>
              </a:rPr>
              <a:t> : </a:t>
            </a:r>
            <a:r>
              <a:rPr lang="en-US" altLang="zh-CN" dirty="0"/>
              <a:t>int, </a:t>
            </a:r>
            <a:r>
              <a:rPr lang="en-US" altLang="zh-CN" dirty="0" err="1"/>
              <a:t>RandomState</a:t>
            </a:r>
            <a:r>
              <a:rPr lang="en-US" altLang="zh-CN" dirty="0"/>
              <a:t> instance or None, optional, default: None ——</a:t>
            </a:r>
            <a:r>
              <a:rPr lang="zh-CN" altLang="zh-CN" dirty="0"/>
              <a:t>打乱数据时候用的随机数生成器， </a:t>
            </a:r>
            <a:endParaRPr lang="en-US" altLang="zh-CN" dirty="0"/>
          </a:p>
          <a:p>
            <a:pPr lvl="1"/>
            <a:r>
              <a:rPr lang="zh-CN" altLang="zh-CN" dirty="0"/>
              <a:t>如果为整数，则它指定了随机数生成器的种子。（作用是保证每次的运行结果一样）。</a:t>
            </a:r>
            <a:endParaRPr lang="en-US" altLang="zh-CN" dirty="0"/>
          </a:p>
          <a:p>
            <a:pPr lvl="1"/>
            <a:r>
              <a:rPr lang="zh-CN" altLang="zh-CN" dirty="0"/>
              <a:t>如果为</a:t>
            </a:r>
            <a:r>
              <a:rPr lang="en-US" altLang="zh-CN" dirty="0" err="1"/>
              <a:t>RandomState</a:t>
            </a:r>
            <a:r>
              <a:rPr lang="zh-CN" altLang="zh-CN" dirty="0"/>
              <a:t>实例，则指定了随机数生成器。</a:t>
            </a:r>
            <a:endParaRPr lang="en-US" altLang="zh-CN" dirty="0"/>
          </a:p>
          <a:p>
            <a:pPr lvl="1"/>
            <a:r>
              <a:rPr lang="zh-CN" altLang="zh-CN" dirty="0"/>
              <a:t>如果为</a:t>
            </a:r>
            <a:r>
              <a:rPr lang="en-US" altLang="zh-CN" dirty="0"/>
              <a:t>None</a:t>
            </a:r>
            <a:r>
              <a:rPr lang="zh-CN" altLang="zh-CN" dirty="0"/>
              <a:t>，则使用默认的随机数生成器。</a:t>
            </a:r>
          </a:p>
          <a:p>
            <a:endParaRPr lang="zh-CN" altLang="en-US" dirty="0"/>
          </a:p>
        </p:txBody>
      </p:sp>
    </p:spTree>
    <p:extLst>
      <p:ext uri="{BB962C8B-B14F-4D97-AF65-F5344CB8AC3E}">
        <p14:creationId xmlns:p14="http://schemas.microsoft.com/office/powerpoint/2010/main" val="36441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E7EE9AD-A062-4340-8112-F563AC56A6CD}"/>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14A56E05-5538-4DB7-A646-3F024434F1D6}"/>
              </a:ext>
            </a:extLst>
          </p:cNvPr>
          <p:cNvSpPr>
            <a:spLocks noGrp="1"/>
          </p:cNvSpPr>
          <p:nvPr>
            <p:ph type="sldNum" sz="quarter" idx="12"/>
          </p:nvPr>
        </p:nvSpPr>
        <p:spPr/>
        <p:txBody>
          <a:bodyPr/>
          <a:lstStyle/>
          <a:p>
            <a:fld id="{14766CF5-CC93-3B40-87E8-2E9F5BD962AA}" type="slidenum">
              <a:rPr kumimoji="1" lang="zh-CN" altLang="en-US" smtClean="0"/>
              <a:t>26</a:t>
            </a:fld>
            <a:endParaRPr kumimoji="1" lang="zh-CN" altLang="en-US"/>
          </a:p>
        </p:txBody>
      </p:sp>
      <p:sp>
        <p:nvSpPr>
          <p:cNvPr id="4" name="标题 3">
            <a:extLst>
              <a:ext uri="{FF2B5EF4-FFF2-40B4-BE49-F238E27FC236}">
                <a16:creationId xmlns:a16="http://schemas.microsoft.com/office/drawing/2014/main" id="{F87A1824-8A5C-4039-BDB6-0938F778B136}"/>
              </a:ext>
            </a:extLst>
          </p:cNvPr>
          <p:cNvSpPr>
            <a:spLocks noGrp="1"/>
          </p:cNvSpPr>
          <p:nvPr>
            <p:ph type="title"/>
          </p:nvPr>
        </p:nvSpPr>
        <p:spPr/>
        <p:txBody>
          <a:bodyPr/>
          <a:lstStyle/>
          <a:p>
            <a:r>
              <a:rPr lang="en-US" altLang="zh-CN" dirty="0" err="1"/>
              <a:t>sklearn</a:t>
            </a:r>
            <a:r>
              <a:rPr lang="zh-CN" altLang="en-US" dirty="0"/>
              <a:t>逻辑回归（</a:t>
            </a:r>
            <a:r>
              <a:rPr lang="en-US" altLang="zh-CN" dirty="0"/>
              <a:t>3/4</a:t>
            </a:r>
            <a:r>
              <a:rPr lang="zh-CN" altLang="en-US" dirty="0"/>
              <a:t>）</a:t>
            </a:r>
          </a:p>
        </p:txBody>
      </p:sp>
      <p:sp>
        <p:nvSpPr>
          <p:cNvPr id="5" name="内容占位符 4">
            <a:extLst>
              <a:ext uri="{FF2B5EF4-FFF2-40B4-BE49-F238E27FC236}">
                <a16:creationId xmlns:a16="http://schemas.microsoft.com/office/drawing/2014/main" id="{E0191913-5BD4-4528-BA30-A14F2201458C}"/>
              </a:ext>
            </a:extLst>
          </p:cNvPr>
          <p:cNvSpPr>
            <a:spLocks noGrp="1"/>
          </p:cNvSpPr>
          <p:nvPr>
            <p:ph sz="quarter" idx="13"/>
          </p:nvPr>
        </p:nvSpPr>
        <p:spPr/>
        <p:txBody>
          <a:bodyPr>
            <a:normAutofit fontScale="92500"/>
          </a:bodyPr>
          <a:lstStyle/>
          <a:p>
            <a:r>
              <a:rPr lang="en-US" altLang="zh-CN" sz="2600" dirty="0">
                <a:solidFill>
                  <a:srgbClr val="FF0000"/>
                </a:solidFill>
              </a:rPr>
              <a:t>solver </a:t>
            </a:r>
            <a:r>
              <a:rPr lang="en-US" altLang="zh-CN" dirty="0"/>
              <a:t>: {‘newton-cg’, ‘</a:t>
            </a:r>
            <a:r>
              <a:rPr lang="en-US" altLang="zh-CN" dirty="0" err="1"/>
              <a:t>lbfgs</a:t>
            </a:r>
            <a:r>
              <a:rPr lang="en-US" altLang="zh-CN" dirty="0"/>
              <a:t>’, ‘</a:t>
            </a:r>
            <a:r>
              <a:rPr lang="en-US" altLang="zh-CN" dirty="0" err="1"/>
              <a:t>liblinear</a:t>
            </a:r>
            <a:r>
              <a:rPr lang="en-US" altLang="zh-CN" dirty="0"/>
              <a:t>’, ‘sag’, ‘saga’} ——</a:t>
            </a:r>
            <a:r>
              <a:rPr lang="zh-CN" altLang="zh-CN" dirty="0"/>
              <a:t>优化求解方法</a:t>
            </a:r>
          </a:p>
          <a:p>
            <a:pPr lvl="1"/>
            <a:r>
              <a:rPr lang="en-US" altLang="zh-CN" dirty="0" err="1"/>
              <a:t>liblinear</a:t>
            </a:r>
            <a:r>
              <a:rPr lang="zh-CN" altLang="zh-CN" dirty="0"/>
              <a:t>：使用了开源的</a:t>
            </a:r>
            <a:r>
              <a:rPr lang="en-US" altLang="zh-CN" dirty="0" err="1"/>
              <a:t>liblinear</a:t>
            </a:r>
            <a:r>
              <a:rPr lang="zh-CN" altLang="zh-CN" dirty="0"/>
              <a:t>库实现，内部使用了坐标轴下降法来迭代优化损失函数。</a:t>
            </a:r>
            <a:endParaRPr lang="en-US" altLang="zh-CN" dirty="0"/>
          </a:p>
          <a:p>
            <a:pPr lvl="1"/>
            <a:r>
              <a:rPr lang="en-US" altLang="zh-CN" dirty="0" err="1"/>
              <a:t>lbfgs</a:t>
            </a:r>
            <a:r>
              <a:rPr lang="zh-CN" altLang="zh-CN" dirty="0"/>
              <a:t>：拟牛顿法的一种，利用损失函数二阶导数矩阵即海森矩阵来迭代优化损失函数。</a:t>
            </a:r>
            <a:endParaRPr lang="en-US" altLang="zh-CN" dirty="0"/>
          </a:p>
          <a:p>
            <a:pPr lvl="1"/>
            <a:r>
              <a:rPr lang="en-US" altLang="zh-CN" dirty="0"/>
              <a:t>newton-cg</a:t>
            </a:r>
            <a:r>
              <a:rPr lang="zh-CN" altLang="zh-CN" dirty="0"/>
              <a:t>：也是牛顿法家族的一种，利用损失函数二阶导数矩阵即海森矩阵来迭代优。</a:t>
            </a:r>
            <a:endParaRPr lang="en-US" altLang="zh-CN" dirty="0"/>
          </a:p>
          <a:p>
            <a:pPr lvl="1"/>
            <a:r>
              <a:rPr lang="en-US" altLang="zh-CN" dirty="0"/>
              <a:t>sag (Stochastic Average Gradient</a:t>
            </a:r>
            <a:r>
              <a:rPr lang="zh-CN" altLang="zh-CN" dirty="0"/>
              <a:t>）：随机平均梯度下降</a:t>
            </a:r>
            <a:r>
              <a:rPr lang="en-US" altLang="zh-CN" dirty="0"/>
              <a:t>,</a:t>
            </a:r>
            <a:r>
              <a:rPr lang="zh-CN" altLang="zh-CN" dirty="0"/>
              <a:t>是梯度下降法的变种，和普通梯度下降法的区别是每次迭代仅仅用一部分的样本来计算梯度，适合于样本数据多的时候。</a:t>
            </a:r>
          </a:p>
          <a:p>
            <a:pPr lvl="1"/>
            <a:r>
              <a:rPr lang="en-US" altLang="zh-CN" dirty="0"/>
              <a:t>saga</a:t>
            </a:r>
            <a:r>
              <a:rPr lang="zh-CN" altLang="zh-CN" dirty="0"/>
              <a:t>算法是</a:t>
            </a:r>
            <a:r>
              <a:rPr lang="en-US" altLang="zh-CN" dirty="0"/>
              <a:t>sag</a:t>
            </a:r>
            <a:r>
              <a:rPr lang="zh-CN" altLang="zh-CN" dirty="0"/>
              <a:t>算法的一个加速版本，和</a:t>
            </a:r>
            <a:r>
              <a:rPr lang="en-US" altLang="zh-CN" dirty="0"/>
              <a:t>sag</a:t>
            </a:r>
            <a:r>
              <a:rPr lang="zh-CN" altLang="zh-CN" dirty="0"/>
              <a:t>一样，在每次迭代中，它都计算随机向量</a:t>
            </a:r>
            <a:r>
              <a:rPr lang="en-US" altLang="zh-CN" dirty="0"/>
              <a:t> [</a:t>
            </a:r>
            <a:r>
              <a:rPr lang="zh-CN" altLang="zh-CN" dirty="0"/>
              <a:t>公式</a:t>
            </a:r>
            <a:r>
              <a:rPr lang="en-US" altLang="zh-CN" dirty="0"/>
              <a:t>] </a:t>
            </a:r>
            <a:r>
              <a:rPr lang="zh-CN" altLang="zh-CN" dirty="0"/>
              <a:t>作为前期迭代中随机梯度的平均值。</a:t>
            </a:r>
          </a:p>
          <a:p>
            <a:endParaRPr lang="zh-CN" altLang="en-US" dirty="0"/>
          </a:p>
        </p:txBody>
      </p:sp>
    </p:spTree>
    <p:extLst>
      <p:ext uri="{BB962C8B-B14F-4D97-AF65-F5344CB8AC3E}">
        <p14:creationId xmlns:p14="http://schemas.microsoft.com/office/powerpoint/2010/main" val="2332491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3DFB4EF-0675-462F-9814-85C57034D906}"/>
              </a:ext>
            </a:extLst>
          </p:cNvPr>
          <p:cNvSpPr>
            <a:spLocks noGrp="1"/>
          </p:cNvSpPr>
          <p:nvPr>
            <p:ph type="ftr" sz="quarter" idx="11"/>
          </p:nvPr>
        </p:nvSpPr>
        <p:spPr/>
        <p:txBody>
          <a:bodyPr/>
          <a:lstStyle/>
          <a:p>
            <a:r>
              <a:rPr kumimoji="1" lang="zh-CN" altLang="en-US"/>
              <a:t>人工智能学院             数据挖掘                 课程团队</a:t>
            </a:r>
            <a:endParaRPr kumimoji="1" lang="zh-CN" altLang="en-US" dirty="0"/>
          </a:p>
        </p:txBody>
      </p:sp>
      <p:sp>
        <p:nvSpPr>
          <p:cNvPr id="3" name="灯片编号占位符 2">
            <a:extLst>
              <a:ext uri="{FF2B5EF4-FFF2-40B4-BE49-F238E27FC236}">
                <a16:creationId xmlns:a16="http://schemas.microsoft.com/office/drawing/2014/main" id="{E160A908-EE36-4494-995E-9D75706E725F}"/>
              </a:ext>
            </a:extLst>
          </p:cNvPr>
          <p:cNvSpPr>
            <a:spLocks noGrp="1"/>
          </p:cNvSpPr>
          <p:nvPr>
            <p:ph type="sldNum" sz="quarter" idx="12"/>
          </p:nvPr>
        </p:nvSpPr>
        <p:spPr/>
        <p:txBody>
          <a:bodyPr/>
          <a:lstStyle/>
          <a:p>
            <a:fld id="{14766CF5-CC93-3B40-87E8-2E9F5BD962AA}" type="slidenum">
              <a:rPr kumimoji="1" lang="zh-CN" altLang="en-US" smtClean="0"/>
              <a:t>27</a:t>
            </a:fld>
            <a:endParaRPr kumimoji="1" lang="zh-CN" altLang="en-US"/>
          </a:p>
        </p:txBody>
      </p:sp>
      <p:sp>
        <p:nvSpPr>
          <p:cNvPr id="4" name="标题 3">
            <a:extLst>
              <a:ext uri="{FF2B5EF4-FFF2-40B4-BE49-F238E27FC236}">
                <a16:creationId xmlns:a16="http://schemas.microsoft.com/office/drawing/2014/main" id="{25DEE4AE-DE64-4E0D-A6F7-6BA08206E57B}"/>
              </a:ext>
            </a:extLst>
          </p:cNvPr>
          <p:cNvSpPr>
            <a:spLocks noGrp="1"/>
          </p:cNvSpPr>
          <p:nvPr>
            <p:ph type="title"/>
          </p:nvPr>
        </p:nvSpPr>
        <p:spPr/>
        <p:txBody>
          <a:bodyPr/>
          <a:lstStyle/>
          <a:p>
            <a:r>
              <a:rPr lang="en-US" altLang="zh-CN" dirty="0" err="1"/>
              <a:t>sklearn</a:t>
            </a:r>
            <a:r>
              <a:rPr lang="zh-CN" altLang="en-US" dirty="0"/>
              <a:t>逻辑回归（</a:t>
            </a:r>
            <a:r>
              <a:rPr lang="en-US" altLang="zh-CN" dirty="0"/>
              <a:t>4/4</a:t>
            </a:r>
            <a:r>
              <a:rPr lang="zh-CN" altLang="en-US" dirty="0"/>
              <a:t>）</a:t>
            </a:r>
          </a:p>
        </p:txBody>
      </p:sp>
      <p:sp>
        <p:nvSpPr>
          <p:cNvPr id="5" name="内容占位符 4">
            <a:extLst>
              <a:ext uri="{FF2B5EF4-FFF2-40B4-BE49-F238E27FC236}">
                <a16:creationId xmlns:a16="http://schemas.microsoft.com/office/drawing/2014/main" id="{9E5F1CF9-33E8-4F85-AAB6-D71300CBB7F7}"/>
              </a:ext>
            </a:extLst>
          </p:cNvPr>
          <p:cNvSpPr>
            <a:spLocks noGrp="1"/>
          </p:cNvSpPr>
          <p:nvPr>
            <p:ph sz="quarter" idx="13"/>
          </p:nvPr>
        </p:nvSpPr>
        <p:spPr/>
        <p:txBody>
          <a:bodyPr>
            <a:normAutofit fontScale="92500"/>
          </a:bodyPr>
          <a:lstStyle/>
          <a:p>
            <a:r>
              <a:rPr lang="en-US" altLang="zh-CN" sz="2600" dirty="0" err="1">
                <a:solidFill>
                  <a:srgbClr val="FF0000"/>
                </a:solidFill>
              </a:rPr>
              <a:t>max_iter</a:t>
            </a:r>
            <a:r>
              <a:rPr lang="en-US" altLang="zh-CN" sz="2600" dirty="0">
                <a:solidFill>
                  <a:srgbClr val="FF0000"/>
                </a:solidFill>
              </a:rPr>
              <a:t> : </a:t>
            </a:r>
            <a:r>
              <a:rPr lang="en-US" altLang="zh-CN" dirty="0"/>
              <a:t>int, default: 100 ——</a:t>
            </a:r>
            <a:r>
              <a:rPr lang="zh-CN" altLang="zh-CN" dirty="0"/>
              <a:t>最大迭代次数。当选择</a:t>
            </a:r>
            <a:r>
              <a:rPr lang="en-US" altLang="zh-CN" dirty="0"/>
              <a:t>newton-cg, sag and </a:t>
            </a:r>
            <a:r>
              <a:rPr lang="en-US" altLang="zh-CN" dirty="0" err="1"/>
              <a:t>lbfgs</a:t>
            </a:r>
            <a:r>
              <a:rPr lang="zh-CN" altLang="zh-CN" dirty="0"/>
              <a:t>这三种算法时才能用。</a:t>
            </a:r>
          </a:p>
          <a:p>
            <a:r>
              <a:rPr lang="en-US" altLang="zh-CN" sz="2600" dirty="0" err="1">
                <a:solidFill>
                  <a:srgbClr val="FF0000"/>
                </a:solidFill>
              </a:rPr>
              <a:t>multi_class</a:t>
            </a:r>
            <a:r>
              <a:rPr lang="en-US" altLang="zh-CN" sz="2600" dirty="0">
                <a:solidFill>
                  <a:srgbClr val="FF0000"/>
                </a:solidFill>
              </a:rPr>
              <a:t> : </a:t>
            </a:r>
            <a:r>
              <a:rPr lang="en-US" altLang="zh-CN" dirty="0"/>
              <a:t>str, {‘</a:t>
            </a:r>
            <a:r>
              <a:rPr lang="en-US" altLang="zh-CN" dirty="0" err="1"/>
              <a:t>ovr</a:t>
            </a:r>
            <a:r>
              <a:rPr lang="en-US" altLang="zh-CN" dirty="0"/>
              <a:t>’, ‘multinomial’}, default: ‘</a:t>
            </a:r>
            <a:r>
              <a:rPr lang="en-US" altLang="zh-CN" dirty="0" err="1"/>
              <a:t>ovr</a:t>
            </a:r>
            <a:r>
              <a:rPr lang="en-US" altLang="zh-CN" dirty="0"/>
              <a:t>’ ——</a:t>
            </a:r>
            <a:r>
              <a:rPr lang="zh-CN" altLang="zh-CN" dirty="0"/>
              <a:t>指定对于多分类问题的策略，可以为如下的值。‘</a:t>
            </a:r>
            <a:r>
              <a:rPr lang="en-US" altLang="zh-CN" dirty="0" err="1"/>
              <a:t>ovr</a:t>
            </a:r>
            <a:r>
              <a:rPr lang="en-US" altLang="zh-CN" dirty="0"/>
              <a:t>’ </a:t>
            </a:r>
            <a:r>
              <a:rPr lang="zh-CN" altLang="zh-CN" dirty="0"/>
              <a:t>：采用</a:t>
            </a:r>
            <a:r>
              <a:rPr lang="en-US" altLang="zh-CN" dirty="0"/>
              <a:t> one-vs-rest </a:t>
            </a:r>
            <a:r>
              <a:rPr lang="zh-CN" altLang="zh-CN" dirty="0"/>
              <a:t>策略。‘</a:t>
            </a:r>
            <a:r>
              <a:rPr lang="en-US" altLang="zh-CN" dirty="0"/>
              <a:t>multinomial’</a:t>
            </a:r>
            <a:r>
              <a:rPr lang="zh-CN" altLang="zh-CN" dirty="0"/>
              <a:t>：直接采用多分类逻辑回归策略。</a:t>
            </a:r>
          </a:p>
          <a:p>
            <a:r>
              <a:rPr lang="en-US" altLang="zh-CN" sz="2600" dirty="0">
                <a:solidFill>
                  <a:srgbClr val="FF0000"/>
                </a:solidFill>
              </a:rPr>
              <a:t>verbose </a:t>
            </a:r>
            <a:r>
              <a:rPr lang="en-US" altLang="zh-CN" dirty="0"/>
              <a:t>: int, default: 0 ——</a:t>
            </a:r>
            <a:r>
              <a:rPr lang="zh-CN" altLang="zh-CN" dirty="0"/>
              <a:t>用于开启</a:t>
            </a:r>
            <a:r>
              <a:rPr lang="en-US" altLang="zh-CN" dirty="0"/>
              <a:t>/</a:t>
            </a:r>
            <a:r>
              <a:rPr lang="zh-CN" altLang="zh-CN" dirty="0"/>
              <a:t>关闭迭代中间输出的日志。</a:t>
            </a:r>
          </a:p>
          <a:p>
            <a:r>
              <a:rPr lang="en-US" altLang="zh-CN" sz="2600" dirty="0" err="1">
                <a:solidFill>
                  <a:srgbClr val="FF0000"/>
                </a:solidFill>
              </a:rPr>
              <a:t>warm_start</a:t>
            </a:r>
            <a:r>
              <a:rPr lang="en-US" altLang="zh-CN" sz="2600" dirty="0">
                <a:solidFill>
                  <a:srgbClr val="FF0000"/>
                </a:solidFill>
              </a:rPr>
              <a:t> : </a:t>
            </a:r>
            <a:r>
              <a:rPr lang="en-US" altLang="zh-CN" dirty="0"/>
              <a:t>bool, default: False ——</a:t>
            </a:r>
            <a:r>
              <a:rPr lang="zh-CN" altLang="zh-CN" dirty="0"/>
              <a:t>如果为</a:t>
            </a:r>
            <a:r>
              <a:rPr lang="en-US" altLang="zh-CN" dirty="0"/>
              <a:t>True</a:t>
            </a:r>
            <a:r>
              <a:rPr lang="zh-CN" altLang="zh-CN" dirty="0"/>
              <a:t>，那么使用前一次训练结果继续训练，否则从头开始训练。</a:t>
            </a:r>
          </a:p>
          <a:p>
            <a:r>
              <a:rPr lang="en-US" altLang="zh-CN" sz="2600" dirty="0" err="1">
                <a:solidFill>
                  <a:srgbClr val="FF0000"/>
                </a:solidFill>
              </a:rPr>
              <a:t>n_jobs</a:t>
            </a:r>
            <a:r>
              <a:rPr lang="en-US" altLang="zh-CN" sz="2600" dirty="0">
                <a:solidFill>
                  <a:srgbClr val="FF0000"/>
                </a:solidFill>
              </a:rPr>
              <a:t> : </a:t>
            </a:r>
            <a:r>
              <a:rPr lang="en-US" altLang="zh-CN" dirty="0"/>
              <a:t>int, default: 1 ——</a:t>
            </a:r>
            <a:r>
              <a:rPr lang="zh-CN" altLang="zh-CN" dirty="0"/>
              <a:t>指定任务并行时的</a:t>
            </a:r>
            <a:r>
              <a:rPr lang="en-US" altLang="zh-CN" dirty="0"/>
              <a:t> CPU </a:t>
            </a:r>
            <a:r>
              <a:rPr lang="zh-CN" altLang="zh-CN" dirty="0"/>
              <a:t>数量。如果为</a:t>
            </a:r>
            <a:r>
              <a:rPr lang="en-US" altLang="zh-CN" dirty="0"/>
              <a:t> -1 </a:t>
            </a:r>
            <a:r>
              <a:rPr lang="zh-CN" altLang="zh-CN" dirty="0"/>
              <a:t>则使用所有了用的</a:t>
            </a:r>
            <a:r>
              <a:rPr lang="en-US" altLang="zh-CN" dirty="0"/>
              <a:t> CPU</a:t>
            </a:r>
            <a:r>
              <a:rPr lang="zh-CN" altLang="zh-CN" dirty="0"/>
              <a:t>。</a:t>
            </a:r>
          </a:p>
          <a:p>
            <a:endParaRPr lang="zh-CN" altLang="en-US" dirty="0"/>
          </a:p>
        </p:txBody>
      </p:sp>
    </p:spTree>
    <p:extLst>
      <p:ext uri="{BB962C8B-B14F-4D97-AF65-F5344CB8AC3E}">
        <p14:creationId xmlns:p14="http://schemas.microsoft.com/office/powerpoint/2010/main" val="19182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4">
            <a:extLst>
              <a:ext uri="{FF2B5EF4-FFF2-40B4-BE49-F238E27FC236}">
                <a16:creationId xmlns:a16="http://schemas.microsoft.com/office/drawing/2014/main" id="{272D4D2C-FB9A-4AF7-AE82-EAE02FB794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4A02CA89-B8D4-44E9-AF5F-4BBCD1B5AE85}" type="slidenum">
              <a:rPr lang="zh-CN" altLang="en-US" sz="1400">
                <a:latin typeface="华文楷体" panose="02010600040101010101" pitchFamily="2" charset="-122"/>
                <a:ea typeface="楷体_GB2312" pitchFamily="49" charset="-122"/>
              </a:rPr>
              <a:pPr algn="r">
                <a:spcBef>
                  <a:spcPct val="0"/>
                </a:spcBef>
                <a:buClrTx/>
                <a:buFontTx/>
                <a:buNone/>
              </a:pPr>
              <a:t>28</a:t>
            </a:fld>
            <a:endParaRPr lang="zh-CN" altLang="en-US" sz="1400">
              <a:latin typeface="华文楷体" panose="02010600040101010101" pitchFamily="2" charset="-122"/>
              <a:ea typeface="楷体_GB2312" pitchFamily="49" charset="-122"/>
            </a:endParaRPr>
          </a:p>
        </p:txBody>
      </p:sp>
      <p:sp>
        <p:nvSpPr>
          <p:cNvPr id="16386" name="Rectangle 2">
            <a:extLst>
              <a:ext uri="{FF2B5EF4-FFF2-40B4-BE49-F238E27FC236}">
                <a16:creationId xmlns:a16="http://schemas.microsoft.com/office/drawing/2014/main" id="{DF7E4909-459C-41EA-951B-406E26E5E15A}"/>
              </a:ext>
            </a:extLst>
          </p:cNvPr>
          <p:cNvSpPr>
            <a:spLocks noGrp="1" noChangeArrowheads="1"/>
          </p:cNvSpPr>
          <p:nvPr>
            <p:ph type="title"/>
          </p:nvPr>
        </p:nvSpPr>
        <p:spPr/>
        <p:txBody>
          <a:bodyPr/>
          <a:lstStyle/>
          <a:p>
            <a:r>
              <a:rPr b="0" dirty="0" err="1">
                <a:latin typeface="+mn-ea"/>
                <a:ea typeface="+mn-ea"/>
              </a:rPr>
              <a:t>分类</a:t>
            </a:r>
            <a:endParaRPr b="0" dirty="0">
              <a:latin typeface="+mn-ea"/>
              <a:ea typeface="+mn-ea"/>
            </a:endParaRPr>
          </a:p>
        </p:txBody>
      </p:sp>
      <p:grpSp>
        <p:nvGrpSpPr>
          <p:cNvPr id="16388" name="Group 31">
            <a:extLst>
              <a:ext uri="{FF2B5EF4-FFF2-40B4-BE49-F238E27FC236}">
                <a16:creationId xmlns:a16="http://schemas.microsoft.com/office/drawing/2014/main" id="{4D4E8203-D622-4582-BD8E-1CF03B6EB075}"/>
              </a:ext>
            </a:extLst>
          </p:cNvPr>
          <p:cNvGrpSpPr>
            <a:grpSpLocks/>
          </p:cNvGrpSpPr>
          <p:nvPr/>
        </p:nvGrpSpPr>
        <p:grpSpPr bwMode="auto">
          <a:xfrm>
            <a:off x="3359150" y="1395413"/>
            <a:ext cx="5410200" cy="665162"/>
            <a:chOff x="1152" y="1104"/>
            <a:chExt cx="3408" cy="419"/>
          </a:xfrm>
        </p:grpSpPr>
        <p:grpSp>
          <p:nvGrpSpPr>
            <p:cNvPr id="16430" name="Group 3">
              <a:extLst>
                <a:ext uri="{FF2B5EF4-FFF2-40B4-BE49-F238E27FC236}">
                  <a16:creationId xmlns:a16="http://schemas.microsoft.com/office/drawing/2014/main" id="{786684C0-9ED9-4A58-BBF1-2F4651373561}"/>
                </a:ext>
              </a:extLst>
            </p:cNvPr>
            <p:cNvGrpSpPr>
              <a:grpSpLocks/>
            </p:cNvGrpSpPr>
            <p:nvPr/>
          </p:nvGrpSpPr>
          <p:grpSpPr bwMode="auto">
            <a:xfrm>
              <a:off x="1152" y="1104"/>
              <a:ext cx="480" cy="419"/>
              <a:chOff x="1110" y="2656"/>
              <a:chExt cx="1549" cy="1351"/>
            </a:xfrm>
          </p:grpSpPr>
          <p:sp>
            <p:nvSpPr>
              <p:cNvPr id="16434" name="AutoShape 4">
                <a:extLst>
                  <a:ext uri="{FF2B5EF4-FFF2-40B4-BE49-F238E27FC236}">
                    <a16:creationId xmlns:a16="http://schemas.microsoft.com/office/drawing/2014/main" id="{29E23B9D-70D6-46DB-8FEE-A7F1FBCBABE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35" name="AutoShape 5">
                <a:extLst>
                  <a:ext uri="{FF2B5EF4-FFF2-40B4-BE49-F238E27FC236}">
                    <a16:creationId xmlns:a16="http://schemas.microsoft.com/office/drawing/2014/main" id="{B465C088-0D4A-4F56-AD98-7302348B9C0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1" name="AutoShape 6">
                <a:extLst>
                  <a:ext uri="{FF2B5EF4-FFF2-40B4-BE49-F238E27FC236}">
                    <a16:creationId xmlns:a16="http://schemas.microsoft.com/office/drawing/2014/main" id="{88A67D03-B38E-4F97-A49C-E2266E96F0D7}"/>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31" name="Line 11">
              <a:extLst>
                <a:ext uri="{FF2B5EF4-FFF2-40B4-BE49-F238E27FC236}">
                  <a16:creationId xmlns:a16="http://schemas.microsoft.com/office/drawing/2014/main" id="{362A8CA9-D560-4A0E-A2BB-BDB61A99DEDB}"/>
                </a:ext>
              </a:extLst>
            </p:cNvPr>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2" name="Text Box 12">
              <a:extLst>
                <a:ext uri="{FF2B5EF4-FFF2-40B4-BE49-F238E27FC236}">
                  <a16:creationId xmlns:a16="http://schemas.microsoft.com/office/drawing/2014/main" id="{4043D450-E7CF-4E10-B946-EB02138EAE0F}"/>
                </a:ext>
              </a:extLst>
            </p:cNvPr>
            <p:cNvSpPr txBox="1">
              <a:spLocks noChangeArrowheads="1"/>
            </p:cNvSpPr>
            <p:nvPr/>
          </p:nvSpPr>
          <p:spPr bwMode="auto">
            <a:xfrm>
              <a:off x="1680" y="1152"/>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 typeface="Wingdings" panose="05000000000000000000" pitchFamily="2" charset="2"/>
                <a:buNone/>
              </a:pPr>
              <a:r>
                <a:rPr kumimoji="1" lang="zh-CN" altLang="en-US" sz="2400" b="1" dirty="0">
                  <a:latin typeface="华文楷体" panose="02010600040101010101" pitchFamily="2" charset="-122"/>
                </a:rPr>
                <a:t>基本概念</a:t>
              </a:r>
            </a:p>
          </p:txBody>
        </p:sp>
        <p:sp>
          <p:nvSpPr>
            <p:cNvPr id="16433" name="Text Box 13">
              <a:extLst>
                <a:ext uri="{FF2B5EF4-FFF2-40B4-BE49-F238E27FC236}">
                  <a16:creationId xmlns:a16="http://schemas.microsoft.com/office/drawing/2014/main" id="{DE99595F-DCCC-4D13-9BB5-BA441E637A69}"/>
                </a:ext>
              </a:extLst>
            </p:cNvPr>
            <p:cNvSpPr txBox="1">
              <a:spLocks noChangeArrowheads="1"/>
            </p:cNvSpPr>
            <p:nvPr/>
          </p:nvSpPr>
          <p:spPr bwMode="gray">
            <a:xfrm>
              <a:off x="1269" y="1166"/>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1</a:t>
              </a:r>
            </a:p>
          </p:txBody>
        </p:sp>
      </p:grpSp>
      <p:grpSp>
        <p:nvGrpSpPr>
          <p:cNvPr id="16389" name="Group 32">
            <a:extLst>
              <a:ext uri="{FF2B5EF4-FFF2-40B4-BE49-F238E27FC236}">
                <a16:creationId xmlns:a16="http://schemas.microsoft.com/office/drawing/2014/main" id="{C2F33FC3-2795-46FC-A636-D92B37806324}"/>
              </a:ext>
            </a:extLst>
          </p:cNvPr>
          <p:cNvGrpSpPr>
            <a:grpSpLocks/>
          </p:cNvGrpSpPr>
          <p:nvPr/>
        </p:nvGrpSpPr>
        <p:grpSpPr bwMode="auto">
          <a:xfrm>
            <a:off x="3362325" y="2187576"/>
            <a:ext cx="5410200" cy="665163"/>
            <a:chOff x="1152" y="1680"/>
            <a:chExt cx="3408" cy="419"/>
          </a:xfrm>
        </p:grpSpPr>
        <p:grpSp>
          <p:nvGrpSpPr>
            <p:cNvPr id="16423" name="Group 7">
              <a:extLst>
                <a:ext uri="{FF2B5EF4-FFF2-40B4-BE49-F238E27FC236}">
                  <a16:creationId xmlns:a16="http://schemas.microsoft.com/office/drawing/2014/main" id="{1D3A42A2-9203-45D6-972E-800C581145E6}"/>
                </a:ext>
              </a:extLst>
            </p:cNvPr>
            <p:cNvGrpSpPr>
              <a:grpSpLocks/>
            </p:cNvGrpSpPr>
            <p:nvPr/>
          </p:nvGrpSpPr>
          <p:grpSpPr bwMode="auto">
            <a:xfrm>
              <a:off x="1152" y="1680"/>
              <a:ext cx="480" cy="419"/>
              <a:chOff x="3171" y="2656"/>
              <a:chExt cx="1547" cy="1350"/>
            </a:xfrm>
          </p:grpSpPr>
          <p:sp>
            <p:nvSpPr>
              <p:cNvPr id="16427" name="AutoShape 8">
                <a:extLst>
                  <a:ext uri="{FF2B5EF4-FFF2-40B4-BE49-F238E27FC236}">
                    <a16:creationId xmlns:a16="http://schemas.microsoft.com/office/drawing/2014/main" id="{148168D4-AE61-4480-B38D-BF76D4F41C6B}"/>
                  </a:ext>
                </a:extLst>
              </p:cNvPr>
              <p:cNvSpPr>
                <a:spLocks noChangeArrowheads="1"/>
              </p:cNvSpPr>
              <p:nvPr/>
            </p:nvSpPr>
            <p:spPr bwMode="gray">
              <a:xfrm>
                <a:off x="3184" y="2679"/>
                <a:ext cx="1534" cy="1327"/>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8" name="AutoShape 9">
                <a:extLst>
                  <a:ext uri="{FF2B5EF4-FFF2-40B4-BE49-F238E27FC236}">
                    <a16:creationId xmlns:a16="http://schemas.microsoft.com/office/drawing/2014/main" id="{36A35041-6063-4E73-9BC9-A26BAC4E5F8F}"/>
                  </a:ext>
                </a:extLst>
              </p:cNvPr>
              <p:cNvSpPr>
                <a:spLocks noChangeArrowheads="1"/>
              </p:cNvSpPr>
              <p:nvPr/>
            </p:nvSpPr>
            <p:spPr bwMode="gray">
              <a:xfrm>
                <a:off x="3171" y="2656"/>
                <a:ext cx="1534" cy="1327"/>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9" name="AutoShape 10">
                <a:extLst>
                  <a:ext uri="{FF2B5EF4-FFF2-40B4-BE49-F238E27FC236}">
                    <a16:creationId xmlns:a16="http://schemas.microsoft.com/office/drawing/2014/main" id="{9C6FD9BE-883D-4CD8-A618-045D58066D12}"/>
                  </a:ext>
                </a:extLst>
              </p:cNvPr>
              <p:cNvSpPr>
                <a:spLocks noChangeArrowheads="1"/>
              </p:cNvSpPr>
              <p:nvPr/>
            </p:nvSpPr>
            <p:spPr bwMode="gray">
              <a:xfrm>
                <a:off x="3261" y="2733"/>
                <a:ext cx="1347"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dirty="0">
                  <a:latin typeface="华文楷体" pitchFamily="2" charset="-122"/>
                  <a:ea typeface="华文楷体" pitchFamily="2" charset="-122"/>
                </a:endParaRPr>
              </a:p>
            </p:txBody>
          </p:sp>
        </p:grpSp>
        <p:sp>
          <p:nvSpPr>
            <p:cNvPr id="16424" name="Line 14">
              <a:extLst>
                <a:ext uri="{FF2B5EF4-FFF2-40B4-BE49-F238E27FC236}">
                  <a16:creationId xmlns:a16="http://schemas.microsoft.com/office/drawing/2014/main" id="{C27346BD-F6CF-4D1E-9808-FAF8565530B0}"/>
                </a:ext>
              </a:extLst>
            </p:cNvPr>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5" name="Text Box 15">
              <a:extLst>
                <a:ext uri="{FF2B5EF4-FFF2-40B4-BE49-F238E27FC236}">
                  <a16:creationId xmlns:a16="http://schemas.microsoft.com/office/drawing/2014/main" id="{5C97C54C-C834-4F1B-9EEE-F0E8F84BF382}"/>
                </a:ext>
              </a:extLst>
            </p:cNvPr>
            <p:cNvSpPr txBox="1">
              <a:spLocks noChangeArrowheads="1"/>
            </p:cNvSpPr>
            <p:nvPr/>
          </p:nvSpPr>
          <p:spPr bwMode="auto">
            <a:xfrm>
              <a:off x="1680" y="1728"/>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决策树归纳</a:t>
              </a:r>
            </a:p>
          </p:txBody>
        </p:sp>
        <p:sp>
          <p:nvSpPr>
            <p:cNvPr id="16426" name="Text Box 16">
              <a:extLst>
                <a:ext uri="{FF2B5EF4-FFF2-40B4-BE49-F238E27FC236}">
                  <a16:creationId xmlns:a16="http://schemas.microsoft.com/office/drawing/2014/main" id="{2C2FB517-EEC8-4646-BBB1-7CB3DF200129}"/>
                </a:ext>
              </a:extLst>
            </p:cNvPr>
            <p:cNvSpPr txBox="1">
              <a:spLocks noChangeArrowheads="1"/>
            </p:cNvSpPr>
            <p:nvPr/>
          </p:nvSpPr>
          <p:spPr bwMode="gray">
            <a:xfrm>
              <a:off x="1269" y="174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2</a:t>
              </a:r>
            </a:p>
          </p:txBody>
        </p:sp>
      </p:grpSp>
      <p:grpSp>
        <p:nvGrpSpPr>
          <p:cNvPr id="16390" name="Group 33">
            <a:extLst>
              <a:ext uri="{FF2B5EF4-FFF2-40B4-BE49-F238E27FC236}">
                <a16:creationId xmlns:a16="http://schemas.microsoft.com/office/drawing/2014/main" id="{D513269A-EC45-4E6B-9F51-828278F22C72}"/>
              </a:ext>
            </a:extLst>
          </p:cNvPr>
          <p:cNvGrpSpPr>
            <a:grpSpLocks/>
          </p:cNvGrpSpPr>
          <p:nvPr/>
        </p:nvGrpSpPr>
        <p:grpSpPr bwMode="auto">
          <a:xfrm>
            <a:off x="3362325" y="2979738"/>
            <a:ext cx="5410200" cy="665162"/>
            <a:chOff x="1152" y="2242"/>
            <a:chExt cx="3408" cy="419"/>
          </a:xfrm>
        </p:grpSpPr>
        <p:grpSp>
          <p:nvGrpSpPr>
            <p:cNvPr id="16416" name="Group 17">
              <a:extLst>
                <a:ext uri="{FF2B5EF4-FFF2-40B4-BE49-F238E27FC236}">
                  <a16:creationId xmlns:a16="http://schemas.microsoft.com/office/drawing/2014/main" id="{50753BEC-0D32-451F-B782-F5870F65EE7D}"/>
                </a:ext>
              </a:extLst>
            </p:cNvPr>
            <p:cNvGrpSpPr>
              <a:grpSpLocks/>
            </p:cNvGrpSpPr>
            <p:nvPr/>
          </p:nvGrpSpPr>
          <p:grpSpPr bwMode="auto">
            <a:xfrm>
              <a:off x="1152" y="2242"/>
              <a:ext cx="480" cy="419"/>
              <a:chOff x="1110" y="2656"/>
              <a:chExt cx="1549" cy="1351"/>
            </a:xfrm>
          </p:grpSpPr>
          <p:sp>
            <p:nvSpPr>
              <p:cNvPr id="16420" name="AutoShape 18">
                <a:extLst>
                  <a:ext uri="{FF2B5EF4-FFF2-40B4-BE49-F238E27FC236}">
                    <a16:creationId xmlns:a16="http://schemas.microsoft.com/office/drawing/2014/main" id="{A2B2EDC0-C25A-4A71-B4D9-025EB7CFE4C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1" name="AutoShape 19">
                <a:extLst>
                  <a:ext uri="{FF2B5EF4-FFF2-40B4-BE49-F238E27FC236}">
                    <a16:creationId xmlns:a16="http://schemas.microsoft.com/office/drawing/2014/main" id="{816759DC-9CCD-4847-8F93-A17E3C657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27" name="AutoShape 20">
                <a:extLst>
                  <a:ext uri="{FF2B5EF4-FFF2-40B4-BE49-F238E27FC236}">
                    <a16:creationId xmlns:a16="http://schemas.microsoft.com/office/drawing/2014/main" id="{1A15C10A-9936-4CD9-AD6B-16B80BF41CD4}"/>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7" name="Line 25">
              <a:extLst>
                <a:ext uri="{FF2B5EF4-FFF2-40B4-BE49-F238E27FC236}">
                  <a16:creationId xmlns:a16="http://schemas.microsoft.com/office/drawing/2014/main" id="{471EE9B2-0324-432D-9824-AFD30DA269A4}"/>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Text Box 26">
              <a:extLst>
                <a:ext uri="{FF2B5EF4-FFF2-40B4-BE49-F238E27FC236}">
                  <a16:creationId xmlns:a16="http://schemas.microsoft.com/office/drawing/2014/main" id="{7C5144C3-0E31-4CB6-A0FD-8035C9EAA01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贝叶斯分类方法</a:t>
              </a:r>
            </a:p>
          </p:txBody>
        </p:sp>
        <p:sp>
          <p:nvSpPr>
            <p:cNvPr id="16419" name="Text Box 27">
              <a:extLst>
                <a:ext uri="{FF2B5EF4-FFF2-40B4-BE49-F238E27FC236}">
                  <a16:creationId xmlns:a16="http://schemas.microsoft.com/office/drawing/2014/main" id="{F3051319-CEA7-46D4-9E8A-FE36EE31363D}"/>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3</a:t>
              </a:r>
            </a:p>
          </p:txBody>
        </p:sp>
      </p:grpSp>
      <p:grpSp>
        <p:nvGrpSpPr>
          <p:cNvPr id="16391" name="Group 34">
            <a:extLst>
              <a:ext uri="{FF2B5EF4-FFF2-40B4-BE49-F238E27FC236}">
                <a16:creationId xmlns:a16="http://schemas.microsoft.com/office/drawing/2014/main" id="{A4CD6183-C600-48DC-8F30-11F1F1F62F15}"/>
              </a:ext>
            </a:extLst>
          </p:cNvPr>
          <p:cNvGrpSpPr>
            <a:grpSpLocks/>
          </p:cNvGrpSpPr>
          <p:nvPr/>
        </p:nvGrpSpPr>
        <p:grpSpPr bwMode="auto">
          <a:xfrm>
            <a:off x="3362325" y="3771901"/>
            <a:ext cx="5410200" cy="665163"/>
            <a:chOff x="1152" y="2818"/>
            <a:chExt cx="3408" cy="419"/>
          </a:xfrm>
        </p:grpSpPr>
        <p:grpSp>
          <p:nvGrpSpPr>
            <p:cNvPr id="16409" name="Group 21">
              <a:extLst>
                <a:ext uri="{FF2B5EF4-FFF2-40B4-BE49-F238E27FC236}">
                  <a16:creationId xmlns:a16="http://schemas.microsoft.com/office/drawing/2014/main" id="{1C3E77E0-21AD-4ADD-B50B-AAE0683739F4}"/>
                </a:ext>
              </a:extLst>
            </p:cNvPr>
            <p:cNvGrpSpPr>
              <a:grpSpLocks/>
            </p:cNvGrpSpPr>
            <p:nvPr/>
          </p:nvGrpSpPr>
          <p:grpSpPr bwMode="auto">
            <a:xfrm>
              <a:off x="1152" y="2818"/>
              <a:ext cx="480" cy="419"/>
              <a:chOff x="3174" y="2656"/>
              <a:chExt cx="1549" cy="1351"/>
            </a:xfrm>
          </p:grpSpPr>
          <p:sp>
            <p:nvSpPr>
              <p:cNvPr id="16413" name="AutoShape 22">
                <a:extLst>
                  <a:ext uri="{FF2B5EF4-FFF2-40B4-BE49-F238E27FC236}">
                    <a16:creationId xmlns:a16="http://schemas.microsoft.com/office/drawing/2014/main" id="{F0CDEA5E-E60C-4218-89F4-A4E7328E75C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14" name="AutoShape 23">
                <a:extLst>
                  <a:ext uri="{FF2B5EF4-FFF2-40B4-BE49-F238E27FC236}">
                    <a16:creationId xmlns:a16="http://schemas.microsoft.com/office/drawing/2014/main" id="{089D78E6-A000-49C4-BAC5-0CDCAA373255}"/>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35" name="AutoShape 24">
                <a:extLst>
                  <a:ext uri="{FF2B5EF4-FFF2-40B4-BE49-F238E27FC236}">
                    <a16:creationId xmlns:a16="http://schemas.microsoft.com/office/drawing/2014/main" id="{3C408E49-E0E4-4199-98A0-51BCDE3814A8}"/>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0" name="Line 28">
              <a:extLst>
                <a:ext uri="{FF2B5EF4-FFF2-40B4-BE49-F238E27FC236}">
                  <a16:creationId xmlns:a16="http://schemas.microsoft.com/office/drawing/2014/main" id="{5BBDB498-1154-4F4D-881D-24E99955E8A6}"/>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Text Box 29">
              <a:extLst>
                <a:ext uri="{FF2B5EF4-FFF2-40B4-BE49-F238E27FC236}">
                  <a16:creationId xmlns:a16="http://schemas.microsoft.com/office/drawing/2014/main" id="{CCBE822E-2EC9-4625-B8C7-A4D0D8B390FB}"/>
                </a:ext>
              </a:extLst>
            </p:cNvPr>
            <p:cNvSpPr txBox="1">
              <a:spLocks noChangeArrowheads="1"/>
            </p:cNvSpPr>
            <p:nvPr/>
          </p:nvSpPr>
          <p:spPr bwMode="auto">
            <a:xfrm>
              <a:off x="1680" y="2866"/>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endParaRPr kumimoji="1" lang="zh-CN" altLang="zh-CN" sz="2400" b="1">
                <a:latin typeface="华文楷体" panose="02010600040101010101" pitchFamily="2" charset="-122"/>
              </a:endParaRPr>
            </a:p>
          </p:txBody>
        </p:sp>
        <p:sp>
          <p:nvSpPr>
            <p:cNvPr id="16412" name="Text Box 30">
              <a:extLst>
                <a:ext uri="{FF2B5EF4-FFF2-40B4-BE49-F238E27FC236}">
                  <a16:creationId xmlns:a16="http://schemas.microsoft.com/office/drawing/2014/main" id="{E0565C2E-44B8-42DD-AE50-E072A901B19C}"/>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4</a:t>
              </a:r>
            </a:p>
          </p:txBody>
        </p:sp>
      </p:grpSp>
      <p:grpSp>
        <p:nvGrpSpPr>
          <p:cNvPr id="16392" name="Group 33">
            <a:extLst>
              <a:ext uri="{FF2B5EF4-FFF2-40B4-BE49-F238E27FC236}">
                <a16:creationId xmlns:a16="http://schemas.microsoft.com/office/drawing/2014/main" id="{12F9A770-3569-488B-93DD-0352E64F15F2}"/>
              </a:ext>
            </a:extLst>
          </p:cNvPr>
          <p:cNvGrpSpPr>
            <a:grpSpLocks/>
          </p:cNvGrpSpPr>
          <p:nvPr/>
        </p:nvGrpSpPr>
        <p:grpSpPr bwMode="auto">
          <a:xfrm>
            <a:off x="3362325" y="4564063"/>
            <a:ext cx="5410200" cy="665162"/>
            <a:chOff x="1152" y="2242"/>
            <a:chExt cx="3408" cy="419"/>
          </a:xfrm>
        </p:grpSpPr>
        <p:grpSp>
          <p:nvGrpSpPr>
            <p:cNvPr id="16402" name="Group 17">
              <a:extLst>
                <a:ext uri="{FF2B5EF4-FFF2-40B4-BE49-F238E27FC236}">
                  <a16:creationId xmlns:a16="http://schemas.microsoft.com/office/drawing/2014/main" id="{A7F96E00-3CEA-42B0-BE65-FBC91326B296}"/>
                </a:ext>
              </a:extLst>
            </p:cNvPr>
            <p:cNvGrpSpPr>
              <a:grpSpLocks/>
            </p:cNvGrpSpPr>
            <p:nvPr/>
          </p:nvGrpSpPr>
          <p:grpSpPr bwMode="auto">
            <a:xfrm>
              <a:off x="1152" y="2242"/>
              <a:ext cx="480" cy="419"/>
              <a:chOff x="1110" y="2656"/>
              <a:chExt cx="1549" cy="1351"/>
            </a:xfrm>
          </p:grpSpPr>
          <p:sp>
            <p:nvSpPr>
              <p:cNvPr id="16406" name="AutoShape 18">
                <a:extLst>
                  <a:ext uri="{FF2B5EF4-FFF2-40B4-BE49-F238E27FC236}">
                    <a16:creationId xmlns:a16="http://schemas.microsoft.com/office/drawing/2014/main" id="{3F5F58E0-2F25-411D-AAE0-1A9E1EB44CD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7" name="AutoShape 19">
                <a:extLst>
                  <a:ext uri="{FF2B5EF4-FFF2-40B4-BE49-F238E27FC236}">
                    <a16:creationId xmlns:a16="http://schemas.microsoft.com/office/drawing/2014/main" id="{1C09873C-563E-43E8-9B28-BE8902341B5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43" name="AutoShape 20">
                <a:extLst>
                  <a:ext uri="{FF2B5EF4-FFF2-40B4-BE49-F238E27FC236}">
                    <a16:creationId xmlns:a16="http://schemas.microsoft.com/office/drawing/2014/main" id="{4BA56595-FB58-4A4A-B444-E80734B93CA3}"/>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03" name="Line 25">
              <a:extLst>
                <a:ext uri="{FF2B5EF4-FFF2-40B4-BE49-F238E27FC236}">
                  <a16:creationId xmlns:a16="http://schemas.microsoft.com/office/drawing/2014/main" id="{1BD4DD53-54F9-420D-B357-216A64E1CC7A}"/>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Text Box 26">
              <a:extLst>
                <a:ext uri="{FF2B5EF4-FFF2-40B4-BE49-F238E27FC236}">
                  <a16:creationId xmlns:a16="http://schemas.microsoft.com/office/drawing/2014/main" id="{88F71E0B-BBFA-4026-A1B8-57FD634563D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dirty="0">
                  <a:solidFill>
                    <a:srgbClr val="FF0000"/>
                  </a:solidFill>
                  <a:latin typeface="华文楷体" panose="02010600040101010101" pitchFamily="2" charset="-122"/>
                </a:rPr>
                <a:t>模型评估与选择</a:t>
              </a:r>
            </a:p>
          </p:txBody>
        </p:sp>
        <p:sp>
          <p:nvSpPr>
            <p:cNvPr id="16405" name="Text Box 27">
              <a:extLst>
                <a:ext uri="{FF2B5EF4-FFF2-40B4-BE49-F238E27FC236}">
                  <a16:creationId xmlns:a16="http://schemas.microsoft.com/office/drawing/2014/main" id="{C569D1A0-13DB-4652-ABEF-B5C6D8DEA790}"/>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5</a:t>
              </a:r>
            </a:p>
          </p:txBody>
        </p:sp>
      </p:grpSp>
      <p:grpSp>
        <p:nvGrpSpPr>
          <p:cNvPr id="16393" name="Group 34">
            <a:extLst>
              <a:ext uri="{FF2B5EF4-FFF2-40B4-BE49-F238E27FC236}">
                <a16:creationId xmlns:a16="http://schemas.microsoft.com/office/drawing/2014/main" id="{6580D95D-365A-492D-BDE5-96D388F82F50}"/>
              </a:ext>
            </a:extLst>
          </p:cNvPr>
          <p:cNvGrpSpPr>
            <a:grpSpLocks/>
          </p:cNvGrpSpPr>
          <p:nvPr/>
        </p:nvGrpSpPr>
        <p:grpSpPr bwMode="auto">
          <a:xfrm>
            <a:off x="3362325" y="5356226"/>
            <a:ext cx="5410200" cy="665163"/>
            <a:chOff x="1152" y="2818"/>
            <a:chExt cx="3408" cy="419"/>
          </a:xfrm>
        </p:grpSpPr>
        <p:grpSp>
          <p:nvGrpSpPr>
            <p:cNvPr id="16395" name="Group 21">
              <a:extLst>
                <a:ext uri="{FF2B5EF4-FFF2-40B4-BE49-F238E27FC236}">
                  <a16:creationId xmlns:a16="http://schemas.microsoft.com/office/drawing/2014/main" id="{FF7C9D9E-4091-4BCE-A195-55AF71FF3999}"/>
                </a:ext>
              </a:extLst>
            </p:cNvPr>
            <p:cNvGrpSpPr>
              <a:grpSpLocks/>
            </p:cNvGrpSpPr>
            <p:nvPr/>
          </p:nvGrpSpPr>
          <p:grpSpPr bwMode="auto">
            <a:xfrm>
              <a:off x="1152" y="2818"/>
              <a:ext cx="480" cy="419"/>
              <a:chOff x="3174" y="2656"/>
              <a:chExt cx="1549" cy="1351"/>
            </a:xfrm>
          </p:grpSpPr>
          <p:sp>
            <p:nvSpPr>
              <p:cNvPr id="16399" name="AutoShape 22">
                <a:extLst>
                  <a:ext uri="{FF2B5EF4-FFF2-40B4-BE49-F238E27FC236}">
                    <a16:creationId xmlns:a16="http://schemas.microsoft.com/office/drawing/2014/main" id="{3A42F23E-A3C8-45B1-BC85-A9B2A21580E2}"/>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0" name="AutoShape 23">
                <a:extLst>
                  <a:ext uri="{FF2B5EF4-FFF2-40B4-BE49-F238E27FC236}">
                    <a16:creationId xmlns:a16="http://schemas.microsoft.com/office/drawing/2014/main" id="{8BC02BE9-ECD9-4635-8F4D-E977964B2A03}"/>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51" name="AutoShape 24">
                <a:extLst>
                  <a:ext uri="{FF2B5EF4-FFF2-40B4-BE49-F238E27FC236}">
                    <a16:creationId xmlns:a16="http://schemas.microsoft.com/office/drawing/2014/main" id="{6234C2B4-50D4-4DB5-B6AF-BD2B5CF25CB3}"/>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396" name="Line 28">
              <a:extLst>
                <a:ext uri="{FF2B5EF4-FFF2-40B4-BE49-F238E27FC236}">
                  <a16:creationId xmlns:a16="http://schemas.microsoft.com/office/drawing/2014/main" id="{140DD28F-C2DA-4E63-AFF2-CBB38AA8B4EC}"/>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Text Box 29">
              <a:extLst>
                <a:ext uri="{FF2B5EF4-FFF2-40B4-BE49-F238E27FC236}">
                  <a16:creationId xmlns:a16="http://schemas.microsoft.com/office/drawing/2014/main" id="{C59035A9-8FAA-4188-A331-3EDE8787A46E}"/>
                </a:ext>
              </a:extLst>
            </p:cNvPr>
            <p:cNvSpPr txBox="1">
              <a:spLocks noChangeArrowheads="1"/>
            </p:cNvSpPr>
            <p:nvPr/>
          </p:nvSpPr>
          <p:spPr bwMode="auto">
            <a:xfrm>
              <a:off x="1680" y="2866"/>
              <a:ext cx="20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提高分类准确率的技术</a:t>
              </a:r>
            </a:p>
          </p:txBody>
        </p:sp>
        <p:sp>
          <p:nvSpPr>
            <p:cNvPr id="16398" name="Text Box 30">
              <a:extLst>
                <a:ext uri="{FF2B5EF4-FFF2-40B4-BE49-F238E27FC236}">
                  <a16:creationId xmlns:a16="http://schemas.microsoft.com/office/drawing/2014/main" id="{4A631316-3613-46C4-B05D-847FAEC86E4D}"/>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6</a:t>
              </a:r>
            </a:p>
          </p:txBody>
        </p:sp>
      </p:grpSp>
      <p:sp>
        <p:nvSpPr>
          <p:cNvPr id="16394" name="Text Box 26">
            <a:extLst>
              <a:ext uri="{FF2B5EF4-FFF2-40B4-BE49-F238E27FC236}">
                <a16:creationId xmlns:a16="http://schemas.microsoft.com/office/drawing/2014/main" id="{2359C566-6DD6-4F03-B92E-9C27BCECD01F}"/>
              </a:ext>
            </a:extLst>
          </p:cNvPr>
          <p:cNvSpPr txBox="1">
            <a:spLocks noChangeArrowheads="1"/>
          </p:cNvSpPr>
          <p:nvPr/>
        </p:nvSpPr>
        <p:spPr bwMode="auto">
          <a:xfrm>
            <a:off x="4292600" y="3803863"/>
            <a:ext cx="146706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buNone/>
            </a:pPr>
            <a:r>
              <a:rPr lang="zh-CN" altLang="en-US" b="1" dirty="0"/>
              <a:t>逻辑回归</a:t>
            </a:r>
          </a:p>
        </p:txBody>
      </p:sp>
    </p:spTree>
    <p:extLst>
      <p:ext uri="{BB962C8B-B14F-4D97-AF65-F5344CB8AC3E}">
        <p14:creationId xmlns:p14="http://schemas.microsoft.com/office/powerpoint/2010/main" val="2448514699"/>
      </p:ext>
    </p:extLst>
  </p:cSld>
  <p:clrMapOvr>
    <a:masterClrMapping/>
  </p:clrMapOvr>
  <mc:AlternateContent xmlns:mc="http://schemas.openxmlformats.org/markup-compatibility/2006" xmlns:p14="http://schemas.microsoft.com/office/powerpoint/2010/main">
    <mc:Choice Requires="p14">
      <p:transition spd="slow" p14:dur="1600" advTm="16151">
        <p:blinds dir="vert"/>
      </p:transition>
    </mc:Choice>
    <mc:Fallback xmlns="">
      <p:transition spd="slow" advTm="16151">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灯片编号占位符 5">
            <a:extLst>
              <a:ext uri="{FF2B5EF4-FFF2-40B4-BE49-F238E27FC236}">
                <a16:creationId xmlns:a16="http://schemas.microsoft.com/office/drawing/2014/main" id="{6E3B3021-0331-407D-9686-B33625CDE7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6FFDDBED-733D-4FC5-BDFE-FA1AD079E0E3}" type="slidenum">
              <a:rPr lang="zh-CN" altLang="en-US" sz="1400">
                <a:latin typeface="Arial" panose="020B0604020202020204" pitchFamily="34" charset="0"/>
                <a:ea typeface="楷体_GB2312" pitchFamily="49" charset="-122"/>
              </a:rPr>
              <a:pPr algn="r">
                <a:spcBef>
                  <a:spcPct val="0"/>
                </a:spcBef>
                <a:buClrTx/>
                <a:buFontTx/>
                <a:buNone/>
              </a:pPr>
              <a:t>3</a:t>
            </a:fld>
            <a:endParaRPr lang="zh-CN" altLang="en-US" sz="1400">
              <a:latin typeface="Arial" panose="020B0604020202020204" pitchFamily="34" charset="0"/>
              <a:ea typeface="楷体_GB2312" pitchFamily="49" charset="-122"/>
            </a:endParaRPr>
          </a:p>
        </p:txBody>
      </p:sp>
      <p:sp>
        <p:nvSpPr>
          <p:cNvPr id="39938" name="Rectangle 4">
            <a:extLst>
              <a:ext uri="{FF2B5EF4-FFF2-40B4-BE49-F238E27FC236}">
                <a16:creationId xmlns:a16="http://schemas.microsoft.com/office/drawing/2014/main" id="{77DD24DF-A908-41AA-9019-94AE757BC226}"/>
              </a:ext>
            </a:extLst>
          </p:cNvPr>
          <p:cNvSpPr>
            <a:spLocks noGrp="1" noChangeArrowheads="1"/>
          </p:cNvSpPr>
          <p:nvPr>
            <p:ph type="title"/>
          </p:nvPr>
        </p:nvSpPr>
        <p:spPr/>
        <p:txBody>
          <a:bodyPr>
            <a:normAutofit/>
          </a:bodyPr>
          <a:lstStyle/>
          <a:p>
            <a:pPr eaLnBrk="1" hangingPunct="1"/>
            <a:r>
              <a:rPr b="0" dirty="0" err="1"/>
              <a:t>属性选择度量</a:t>
            </a:r>
            <a:endParaRPr b="0" dirty="0"/>
          </a:p>
        </p:txBody>
      </p:sp>
      <p:sp>
        <p:nvSpPr>
          <p:cNvPr id="39939" name="Rectangle 3">
            <a:extLst>
              <a:ext uri="{FF2B5EF4-FFF2-40B4-BE49-F238E27FC236}">
                <a16:creationId xmlns:a16="http://schemas.microsoft.com/office/drawing/2014/main" id="{C68FD4D2-54CD-42AF-8F4E-FE3DB38DC1A9}"/>
              </a:ext>
            </a:extLst>
          </p:cNvPr>
          <p:cNvSpPr>
            <a:spLocks noGrp="1" noChangeArrowheads="1"/>
          </p:cNvSpPr>
          <p:nvPr>
            <p:ph sz="quarter" idx="13"/>
          </p:nvPr>
        </p:nvSpPr>
        <p:spPr/>
        <p:txBody>
          <a:bodyPr/>
          <a:lstStyle/>
          <a:p>
            <a:pPr eaLnBrk="1" hangingPunct="1"/>
            <a:r>
              <a:rPr dirty="0" err="1" smtClean="0">
                <a:solidFill>
                  <a:srgbClr val="FF0000"/>
                </a:solidFill>
              </a:rPr>
              <a:t>属性选择度量</a:t>
            </a:r>
            <a:r>
              <a:rPr lang="zh-CN" altLang="en-US" dirty="0" smtClean="0"/>
              <a:t>：</a:t>
            </a:r>
            <a:r>
              <a:rPr dirty="0" err="1" smtClean="0"/>
              <a:t>将给定类标记的训练元组</a:t>
            </a:r>
            <a:r>
              <a:rPr dirty="0" err="1"/>
              <a:t>“最好”</a:t>
            </a:r>
            <a:r>
              <a:rPr dirty="0" err="1" smtClean="0"/>
              <a:t>地划分成几个类的启发式方法</a:t>
            </a:r>
            <a:endParaRPr lang="en-US" altLang="zh-CN" dirty="0"/>
          </a:p>
          <a:p>
            <a:pPr lvl="1" eaLnBrk="1" hangingPunct="1"/>
            <a:r>
              <a:rPr sz="2800" dirty="0"/>
              <a:t>又称</a:t>
            </a:r>
            <a:r>
              <a:rPr sz="2800" dirty="0">
                <a:solidFill>
                  <a:srgbClr val="FF0000"/>
                </a:solidFill>
              </a:rPr>
              <a:t>分裂规则</a:t>
            </a:r>
            <a:r>
              <a:rPr sz="2800" dirty="0" smtClean="0">
                <a:solidFill>
                  <a:srgbClr val="FF0000"/>
                </a:solidFill>
              </a:rPr>
              <a:t>：</a:t>
            </a:r>
            <a:r>
              <a:rPr sz="2800" dirty="0" smtClean="0"/>
              <a:t>决定给定节点上的元组如何分裂</a:t>
            </a:r>
            <a:endParaRPr lang="en-US" sz="2800" dirty="0"/>
          </a:p>
          <a:p>
            <a:pPr lvl="1" eaLnBrk="1" hangingPunct="1"/>
            <a:r>
              <a:rPr sz="2800" dirty="0" smtClean="0"/>
              <a:t>具有</a:t>
            </a:r>
            <a:r>
              <a:rPr sz="2800" b="1" dirty="0" smtClean="0">
                <a:solidFill>
                  <a:srgbClr val="FF0000"/>
                </a:solidFill>
              </a:rPr>
              <a:t>最好</a:t>
            </a:r>
            <a:r>
              <a:rPr sz="2800" dirty="0" smtClean="0"/>
              <a:t>度量得分的属性</a:t>
            </a:r>
            <a:r>
              <a:rPr lang="zh-CN" altLang="en-US" sz="2800" dirty="0" smtClean="0"/>
              <a:t>：</a:t>
            </a:r>
            <a:r>
              <a:rPr sz="2800" dirty="0" smtClean="0"/>
              <a:t>选作给定元组的分裂属性</a:t>
            </a:r>
            <a:endParaRPr lang="en-US" sz="2800" dirty="0"/>
          </a:p>
          <a:p>
            <a:pPr lvl="1" eaLnBrk="1" hangingPunct="1"/>
            <a:r>
              <a:rPr sz="2800" dirty="0"/>
              <a:t>三种流行的属性选择度量</a:t>
            </a:r>
            <a:endParaRPr lang="en-US" sz="2800" dirty="0"/>
          </a:p>
          <a:p>
            <a:pPr lvl="2" eaLnBrk="1" hangingPunct="1"/>
            <a:r>
              <a:rPr sz="2400" dirty="0" err="1"/>
              <a:t>信息增益</a:t>
            </a:r>
            <a:r>
              <a:rPr sz="2400" dirty="0"/>
              <a:t>（</a:t>
            </a:r>
            <a:r>
              <a:rPr lang="en-US" altLang="zh-CN" sz="2400" dirty="0"/>
              <a:t> information gain </a:t>
            </a:r>
            <a:r>
              <a:rPr sz="2400" dirty="0"/>
              <a:t>）</a:t>
            </a:r>
            <a:endParaRPr lang="en-US" sz="2400" dirty="0"/>
          </a:p>
          <a:p>
            <a:pPr lvl="2" eaLnBrk="1" hangingPunct="1"/>
            <a:r>
              <a:rPr lang="en-US" altLang="zh-CN" sz="2400" dirty="0" err="1"/>
              <a:t>增益率</a:t>
            </a:r>
            <a:r>
              <a:rPr lang="en-US" altLang="zh-CN" sz="2400" dirty="0"/>
              <a:t>（ Gain Ratio ）</a:t>
            </a:r>
          </a:p>
          <a:p>
            <a:pPr lvl="2" eaLnBrk="1" hangingPunct="1"/>
            <a:r>
              <a:rPr lang="en-US" altLang="zh-CN" sz="2400" dirty="0" err="1"/>
              <a:t>Gini</a:t>
            </a:r>
            <a:r>
              <a:rPr sz="2400" dirty="0" err="1"/>
              <a:t>指标</a:t>
            </a:r>
            <a:endParaRPr lang="en-US" altLang="zh-CN" sz="2400" dirty="0"/>
          </a:p>
        </p:txBody>
      </p:sp>
      <p:sp>
        <p:nvSpPr>
          <p:cNvPr id="5" name="页脚占位符 3">
            <a:extLst>
              <a:ext uri="{FF2B5EF4-FFF2-40B4-BE49-F238E27FC236}">
                <a16:creationId xmlns:a16="http://schemas.microsoft.com/office/drawing/2014/main" id="{60AF3D9C-3E93-4277-A9A5-48A0A3BD76AD}"/>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2885556711"/>
      </p:ext>
    </p:extLst>
  </p:cSld>
  <p:clrMapOvr>
    <a:masterClrMapping/>
  </p:clrMapOvr>
  <mc:AlternateContent xmlns:mc="http://schemas.openxmlformats.org/markup-compatibility/2006" xmlns:p14="http://schemas.microsoft.com/office/powerpoint/2010/main">
    <mc:Choice Requires="p14">
      <p:transition p14:dur="0" advTm="54920"/>
    </mc:Choice>
    <mc:Fallback xmlns="">
      <p:transition advTm="5492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灯片编号占位符 5">
            <a:extLst>
              <a:ext uri="{FF2B5EF4-FFF2-40B4-BE49-F238E27FC236}">
                <a16:creationId xmlns:a16="http://schemas.microsoft.com/office/drawing/2014/main" id="{84394107-5C87-4C29-AC91-AC189DA803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52F0A620-0606-49DA-AF4E-71967B21D1AD}" type="slidenum">
              <a:rPr lang="zh-CN" altLang="en-US" sz="1400">
                <a:latin typeface="Arial" panose="020B0604020202020204" pitchFamily="34" charset="0"/>
                <a:ea typeface="楷体_GB2312" pitchFamily="49" charset="-122"/>
              </a:rPr>
              <a:pPr algn="r">
                <a:spcBef>
                  <a:spcPct val="0"/>
                </a:spcBef>
                <a:buClrTx/>
                <a:buFontTx/>
                <a:buNone/>
              </a:pPr>
              <a:t>4</a:t>
            </a:fld>
            <a:endParaRPr lang="zh-CN" altLang="en-US" sz="1400">
              <a:latin typeface="Arial" panose="020B0604020202020204" pitchFamily="34" charset="0"/>
              <a:ea typeface="楷体_GB2312" pitchFamily="49" charset="-122"/>
            </a:endParaRPr>
          </a:p>
        </p:txBody>
      </p:sp>
      <p:sp>
        <p:nvSpPr>
          <p:cNvPr id="41986" name="Rectangle 37">
            <a:extLst>
              <a:ext uri="{FF2B5EF4-FFF2-40B4-BE49-F238E27FC236}">
                <a16:creationId xmlns:a16="http://schemas.microsoft.com/office/drawing/2014/main" id="{D72D76D1-2427-4AC3-9610-2C21F371392D}"/>
              </a:ext>
            </a:extLst>
          </p:cNvPr>
          <p:cNvSpPr>
            <a:spLocks noGrp="1" noChangeArrowheads="1"/>
          </p:cNvSpPr>
          <p:nvPr>
            <p:ph type="title"/>
          </p:nvPr>
        </p:nvSpPr>
        <p:spPr bwMode="auto"/>
        <p:txBody>
          <a:bodyPr anchor="b"/>
          <a:lstStyle/>
          <a:p>
            <a:pPr eaLnBrk="1" hangingPunct="1"/>
            <a:r>
              <a:rPr b="0" dirty="0" err="1"/>
              <a:t>信息增益</a:t>
            </a:r>
            <a:r>
              <a:rPr lang="en-US" altLang="zh-CN" b="0" dirty="0"/>
              <a:t>(1/2) (ID3/C4.5</a:t>
            </a:r>
            <a:r>
              <a:rPr lang="en-US" altLang="zh-CN" dirty="0"/>
              <a:t>)</a:t>
            </a:r>
            <a:endParaRPr dirty="0"/>
          </a:p>
        </p:txBody>
      </p:sp>
      <p:sp>
        <p:nvSpPr>
          <p:cNvPr id="41987" name="Rectangle 33">
            <a:extLst>
              <a:ext uri="{FF2B5EF4-FFF2-40B4-BE49-F238E27FC236}">
                <a16:creationId xmlns:a16="http://schemas.microsoft.com/office/drawing/2014/main" id="{C11A6155-1C59-4D77-A7A0-9E38A3B394C2}"/>
              </a:ext>
            </a:extLst>
          </p:cNvPr>
          <p:cNvSpPr>
            <a:spLocks noGrp="1" noChangeArrowheads="1"/>
          </p:cNvSpPr>
          <p:nvPr>
            <p:ph sz="quarter" idx="13"/>
          </p:nvPr>
        </p:nvSpPr>
        <p:spPr/>
        <p:txBody>
          <a:bodyPr vert="horz" lIns="92075" tIns="46038" rIns="92075" bIns="46038" rtlCol="0">
            <a:normAutofit/>
          </a:bodyPr>
          <a:lstStyle/>
          <a:p>
            <a:pPr eaLnBrk="1" hangingPunct="1"/>
            <a:r>
              <a:rPr dirty="0" err="1"/>
              <a:t>设</a:t>
            </a:r>
            <a:r>
              <a:rPr lang="en-US" altLang="zh-CN" dirty="0" err="1"/>
              <a:t>D</a:t>
            </a:r>
            <a:r>
              <a:rPr dirty="0" err="1"/>
              <a:t>为训练集，假定类标号属性有</a:t>
            </a:r>
            <a:r>
              <a:rPr lang="en-US" altLang="zh-CN" dirty="0" err="1"/>
              <a:t>m</a:t>
            </a:r>
            <a:r>
              <a:rPr dirty="0" err="1"/>
              <a:t>个不同的值，定义</a:t>
            </a:r>
            <a:r>
              <a:rPr lang="en-US" altLang="zh-CN" dirty="0" err="1"/>
              <a:t>m</a:t>
            </a:r>
            <a:r>
              <a:rPr dirty="0" err="1"/>
              <a:t>个不同的类</a:t>
            </a:r>
            <a:r>
              <a:rPr lang="en-US" altLang="zh-CN" dirty="0" err="1"/>
              <a:t>C</a:t>
            </a:r>
            <a:r>
              <a:rPr lang="en-US" altLang="zh-CN" baseline="-25000" dirty="0" err="1"/>
              <a:t>i</a:t>
            </a:r>
            <a:r>
              <a:rPr dirty="0" err="1"/>
              <a:t>，</a:t>
            </a:r>
            <a:r>
              <a:rPr lang="en-US" altLang="zh-CN" dirty="0" err="1"/>
              <a:t>i</a:t>
            </a:r>
            <a:r>
              <a:rPr lang="en-US" altLang="zh-CN" dirty="0"/>
              <a:t>=1,2,…</a:t>
            </a:r>
            <a:r>
              <a:rPr lang="en-US" altLang="zh-CN" dirty="0" err="1"/>
              <a:t>m</a:t>
            </a:r>
            <a:r>
              <a:rPr dirty="0" err="1"/>
              <a:t>。设</a:t>
            </a:r>
            <a:r>
              <a:rPr lang="en-US" altLang="zh-CN" dirty="0" err="1"/>
              <a:t>C</a:t>
            </a:r>
            <a:r>
              <a:rPr lang="en-US" altLang="zh-CN" baseline="-25000" dirty="0" err="1"/>
              <a:t>i,D</a:t>
            </a:r>
            <a:r>
              <a:rPr dirty="0" err="1"/>
              <a:t>是</a:t>
            </a:r>
            <a:r>
              <a:rPr lang="en-US" altLang="zh-CN" dirty="0" err="1"/>
              <a:t>D</a:t>
            </a:r>
            <a:r>
              <a:rPr dirty="0" err="1"/>
              <a:t>中</a:t>
            </a:r>
            <a:r>
              <a:rPr lang="en-US" altLang="zh-CN" dirty="0" err="1"/>
              <a:t>C</a:t>
            </a:r>
            <a:r>
              <a:rPr lang="en-US" altLang="zh-CN" baseline="-25000" dirty="0" err="1"/>
              <a:t>i</a:t>
            </a:r>
            <a:r>
              <a:rPr dirty="0" err="1"/>
              <a:t>类元组的集合</a:t>
            </a:r>
            <a:r>
              <a:rPr dirty="0"/>
              <a:t>，</a:t>
            </a:r>
            <a:r>
              <a:rPr lang="en-US" altLang="zh-CN" dirty="0"/>
              <a:t>|</a:t>
            </a:r>
            <a:r>
              <a:rPr lang="en-US" altLang="zh-CN" dirty="0" err="1"/>
              <a:t>D|</a:t>
            </a:r>
            <a:r>
              <a:rPr dirty="0" err="1"/>
              <a:t>和</a:t>
            </a:r>
            <a:r>
              <a:rPr lang="en-US" altLang="zh-CN" dirty="0"/>
              <a:t>| </a:t>
            </a:r>
            <a:r>
              <a:rPr lang="en-US" altLang="zh-CN" dirty="0" err="1"/>
              <a:t>C</a:t>
            </a:r>
            <a:r>
              <a:rPr lang="en-US" altLang="zh-CN" baseline="-25000" dirty="0" err="1"/>
              <a:t>i,D</a:t>
            </a:r>
            <a:r>
              <a:rPr dirty="0"/>
              <a:t> </a:t>
            </a:r>
            <a:r>
              <a:rPr lang="en-US" altLang="zh-CN" dirty="0"/>
              <a:t>|</a:t>
            </a:r>
            <a:r>
              <a:rPr dirty="0" err="1"/>
              <a:t>分别是</a:t>
            </a:r>
            <a:r>
              <a:rPr lang="en-US" altLang="zh-CN" dirty="0" err="1"/>
              <a:t>D</a:t>
            </a:r>
            <a:r>
              <a:rPr dirty="0" err="1"/>
              <a:t>和</a:t>
            </a:r>
            <a:r>
              <a:rPr lang="en-US" altLang="zh-CN" dirty="0" err="1"/>
              <a:t>C</a:t>
            </a:r>
            <a:r>
              <a:rPr lang="en-US" altLang="zh-CN" baseline="-25000" dirty="0" err="1"/>
              <a:t>i,D</a:t>
            </a:r>
            <a:r>
              <a:rPr dirty="0" err="1"/>
              <a:t>中元组的个数</a:t>
            </a:r>
            <a:r>
              <a:rPr dirty="0"/>
              <a:t>。</a:t>
            </a:r>
            <a:endParaRPr lang="en-US" dirty="0"/>
          </a:p>
          <a:p>
            <a:pPr eaLnBrk="1" hangingPunct="1"/>
            <a:r>
              <a:rPr dirty="0" err="1">
                <a:solidFill>
                  <a:srgbClr val="FF0000"/>
                </a:solidFill>
              </a:rPr>
              <a:t>对</a:t>
            </a:r>
            <a:r>
              <a:rPr lang="en-US" altLang="zh-CN" dirty="0" err="1">
                <a:solidFill>
                  <a:srgbClr val="FF0000"/>
                </a:solidFill>
              </a:rPr>
              <a:t>D</a:t>
            </a:r>
            <a:r>
              <a:rPr dirty="0" err="1" smtClean="0">
                <a:solidFill>
                  <a:srgbClr val="FF0000"/>
                </a:solidFill>
              </a:rPr>
              <a:t>中的元组划分所需的期望信息量</a:t>
            </a:r>
            <a:r>
              <a:rPr dirty="0" smtClean="0"/>
              <a:t>：</a:t>
            </a:r>
            <a:endParaRPr lang="en-US" altLang="zh-CN" dirty="0"/>
          </a:p>
          <a:p>
            <a:pPr eaLnBrk="1" hangingPunct="1"/>
            <a:endParaRPr lang="en-US" altLang="zh-CN" dirty="0">
              <a:ea typeface="SimSun" panose="02010600030101010101" pitchFamily="2" charset="-122"/>
            </a:endParaRPr>
          </a:p>
          <a:p>
            <a:pPr lvl="1" eaLnBrk="1" hangingPunct="1"/>
            <a:endParaRPr lang="en-US" sz="2800" dirty="0"/>
          </a:p>
          <a:p>
            <a:pPr lvl="1" eaLnBrk="1" hangingPunct="1"/>
            <a:r>
              <a:rPr sz="2800" dirty="0"/>
              <a:t>其中，</a:t>
            </a:r>
            <a:r>
              <a:rPr lang="en-US" altLang="zh-CN" sz="2800" dirty="0"/>
              <a:t>p</a:t>
            </a:r>
            <a:r>
              <a:rPr lang="en-US" altLang="zh-CN" sz="2800" baseline="-25000" dirty="0"/>
              <a:t>i</a:t>
            </a:r>
            <a:r>
              <a:rPr sz="2800" dirty="0"/>
              <a:t>是</a:t>
            </a:r>
            <a:r>
              <a:rPr lang="en-US" altLang="zh-CN" sz="2800" dirty="0"/>
              <a:t>D</a:t>
            </a:r>
            <a:r>
              <a:rPr sz="2800" dirty="0"/>
              <a:t>中元组属于类</a:t>
            </a:r>
            <a:r>
              <a:rPr lang="en-US" altLang="zh-CN" sz="2800" dirty="0"/>
              <a:t>C</a:t>
            </a:r>
            <a:r>
              <a:rPr lang="en-US" altLang="zh-CN" sz="2800" baseline="-25000" dirty="0"/>
              <a:t>i</a:t>
            </a:r>
            <a:r>
              <a:rPr sz="2800" dirty="0"/>
              <a:t>的概率，用</a:t>
            </a:r>
            <a:r>
              <a:rPr lang="en-US" altLang="zh-CN" sz="2800" dirty="0">
                <a:ea typeface="SimSun" panose="02010600030101010101" pitchFamily="2" charset="-122"/>
              </a:rPr>
              <a:t>|C</a:t>
            </a:r>
            <a:r>
              <a:rPr lang="en-US" altLang="zh-CN" sz="2800" i="1" baseline="-25000" dirty="0">
                <a:ea typeface="SimSun" panose="02010600030101010101" pitchFamily="2" charset="-122"/>
              </a:rPr>
              <a:t>i</a:t>
            </a:r>
            <a:r>
              <a:rPr lang="en-US" altLang="zh-CN" sz="2800" baseline="-25000" dirty="0">
                <a:ea typeface="SimSun" panose="02010600030101010101" pitchFamily="2" charset="-122"/>
              </a:rPr>
              <a:t>, D</a:t>
            </a:r>
            <a:r>
              <a:rPr lang="en-US" altLang="zh-CN" sz="2800" dirty="0">
                <a:ea typeface="SimSun" panose="02010600030101010101" pitchFamily="2" charset="-122"/>
              </a:rPr>
              <a:t>|/|D|</a:t>
            </a:r>
            <a:r>
              <a:rPr sz="2800" dirty="0"/>
              <a:t> 估计。</a:t>
            </a:r>
            <a:r>
              <a:rPr lang="en-US" altLang="zh-CN" sz="2800" dirty="0"/>
              <a:t>Info(D)</a:t>
            </a:r>
            <a:r>
              <a:rPr sz="2800" dirty="0"/>
              <a:t>也是识别</a:t>
            </a:r>
            <a:r>
              <a:rPr lang="en-US" altLang="zh-CN" sz="2800" dirty="0"/>
              <a:t>D</a:t>
            </a:r>
            <a:r>
              <a:rPr sz="2800" dirty="0"/>
              <a:t>中元组的类标号所需要的平均信息量。</a:t>
            </a:r>
            <a:endParaRPr lang="en-US" sz="2800" dirty="0"/>
          </a:p>
        </p:txBody>
      </p:sp>
      <p:graphicFrame>
        <p:nvGraphicFramePr>
          <p:cNvPr id="41989" name="Object 7">
            <a:extLst>
              <a:ext uri="{FF2B5EF4-FFF2-40B4-BE49-F238E27FC236}">
                <a16:creationId xmlns:a16="http://schemas.microsoft.com/office/drawing/2014/main" id="{5B97A101-AF2C-493E-8342-D6D1609B81A4}"/>
              </a:ext>
            </a:extLst>
          </p:cNvPr>
          <p:cNvGraphicFramePr>
            <a:graphicFrameLocks noChangeAspect="1"/>
          </p:cNvGraphicFramePr>
          <p:nvPr>
            <p:extLst>
              <p:ext uri="{D42A27DB-BD31-4B8C-83A1-F6EECF244321}">
                <p14:modId xmlns:p14="http://schemas.microsoft.com/office/powerpoint/2010/main" val="369190331"/>
              </p:ext>
            </p:extLst>
          </p:nvPr>
        </p:nvGraphicFramePr>
        <p:xfrm>
          <a:off x="4510972" y="3189354"/>
          <a:ext cx="3154362" cy="857250"/>
        </p:xfrm>
        <a:graphic>
          <a:graphicData uri="http://schemas.openxmlformats.org/presentationml/2006/ole">
            <mc:AlternateContent xmlns:mc="http://schemas.openxmlformats.org/markup-compatibility/2006">
              <mc:Choice xmlns:v="urn:schemas-microsoft-com:vml" Requires="v">
                <p:oleObj spid="_x0000_s63519" name="公式" r:id="rId3" imgW="1587500" imgH="431800" progId="Equation.3">
                  <p:embed/>
                </p:oleObj>
              </mc:Choice>
              <mc:Fallback>
                <p:oleObj name="公式" r:id="rId3" imgW="1587500" imgH="431800" progId="Equation.3">
                  <p:embed/>
                  <p:pic>
                    <p:nvPicPr>
                      <p:cNvPr id="41989" name="Object 7">
                        <a:extLst>
                          <a:ext uri="{FF2B5EF4-FFF2-40B4-BE49-F238E27FC236}">
                            <a16:creationId xmlns:a16="http://schemas.microsoft.com/office/drawing/2014/main" id="{5B97A101-AF2C-493E-8342-D6D1609B8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972" y="3189354"/>
                        <a:ext cx="31543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3">
            <a:extLst>
              <a:ext uri="{FF2B5EF4-FFF2-40B4-BE49-F238E27FC236}">
                <a16:creationId xmlns:a16="http://schemas.microsoft.com/office/drawing/2014/main" id="{EA7CFB2F-D7B8-43B1-AA55-BDDAEB28F33B}"/>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
        <p:nvSpPr>
          <p:cNvPr id="2" name="圆角矩形 1"/>
          <p:cNvSpPr/>
          <p:nvPr/>
        </p:nvSpPr>
        <p:spPr>
          <a:xfrm>
            <a:off x="4006392" y="3124619"/>
            <a:ext cx="4091233" cy="98672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367242414"/>
      </p:ext>
    </p:extLst>
  </p:cSld>
  <p:clrMapOvr>
    <a:masterClrMapping/>
  </p:clrMapOvr>
  <mc:AlternateContent xmlns:mc="http://schemas.openxmlformats.org/markup-compatibility/2006" xmlns:p14="http://schemas.microsoft.com/office/powerpoint/2010/main">
    <mc:Choice Requires="p14">
      <p:transition p14:dur="0" advTm="66701"/>
    </mc:Choice>
    <mc:Fallback xmlns="">
      <p:transition advTm="6670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灯片编号占位符 5">
            <a:extLst>
              <a:ext uri="{FF2B5EF4-FFF2-40B4-BE49-F238E27FC236}">
                <a16:creationId xmlns:a16="http://schemas.microsoft.com/office/drawing/2014/main" id="{531DC190-F434-45E3-A9C9-04B60D73B2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838E9551-F287-400B-BD21-D2F83EFFF927}" type="slidenum">
              <a:rPr lang="zh-CN" altLang="en-US" sz="1400">
                <a:latin typeface="Arial" panose="020B0604020202020204" pitchFamily="34" charset="0"/>
                <a:ea typeface="楷体_GB2312" pitchFamily="49" charset="-122"/>
              </a:rPr>
              <a:pPr algn="r">
                <a:spcBef>
                  <a:spcPct val="0"/>
                </a:spcBef>
                <a:buClrTx/>
                <a:buFontTx/>
                <a:buNone/>
              </a:pPr>
              <a:t>5</a:t>
            </a:fld>
            <a:endParaRPr lang="zh-CN" altLang="en-US" sz="1400">
              <a:latin typeface="Arial" panose="020B0604020202020204" pitchFamily="34" charset="0"/>
              <a:ea typeface="楷体_GB2312" pitchFamily="49" charset="-122"/>
            </a:endParaRPr>
          </a:p>
        </p:txBody>
      </p:sp>
      <p:sp>
        <p:nvSpPr>
          <p:cNvPr id="43010" name="Rectangle 11">
            <a:extLst>
              <a:ext uri="{FF2B5EF4-FFF2-40B4-BE49-F238E27FC236}">
                <a16:creationId xmlns:a16="http://schemas.microsoft.com/office/drawing/2014/main" id="{1CBBF299-1009-43E9-A619-3F2FF2FD0529}"/>
              </a:ext>
            </a:extLst>
          </p:cNvPr>
          <p:cNvSpPr>
            <a:spLocks noGrp="1" noChangeArrowheads="1"/>
          </p:cNvSpPr>
          <p:nvPr>
            <p:ph type="title"/>
          </p:nvPr>
        </p:nvSpPr>
        <p:spPr/>
        <p:txBody>
          <a:bodyPr/>
          <a:lstStyle/>
          <a:p>
            <a:pPr eaLnBrk="1" hangingPunct="1"/>
            <a:r>
              <a:rPr b="0" dirty="0" err="1"/>
              <a:t>信息增益</a:t>
            </a:r>
            <a:r>
              <a:rPr lang="en-US" altLang="zh-CN" b="0" dirty="0"/>
              <a:t>(2/2)</a:t>
            </a:r>
            <a:endParaRPr b="0" dirty="0"/>
          </a:p>
        </p:txBody>
      </p:sp>
      <p:sp>
        <p:nvSpPr>
          <p:cNvPr id="43011" name="Rectangle 3">
            <a:extLst>
              <a:ext uri="{FF2B5EF4-FFF2-40B4-BE49-F238E27FC236}">
                <a16:creationId xmlns:a16="http://schemas.microsoft.com/office/drawing/2014/main" id="{D98AE0B9-DFAC-4577-A555-A9926EE348AF}"/>
              </a:ext>
            </a:extLst>
          </p:cNvPr>
          <p:cNvSpPr>
            <a:spLocks noGrp="1" noChangeArrowheads="1"/>
          </p:cNvSpPr>
          <p:nvPr>
            <p:ph sz="quarter" idx="13"/>
          </p:nvPr>
        </p:nvSpPr>
        <p:spPr/>
        <p:txBody>
          <a:bodyPr>
            <a:normAutofit fontScale="92500" lnSpcReduction="10000"/>
          </a:bodyPr>
          <a:lstStyle/>
          <a:p>
            <a:pPr eaLnBrk="1" hangingPunct="1">
              <a:lnSpc>
                <a:spcPct val="110000"/>
              </a:lnSpc>
            </a:pPr>
            <a:r>
              <a:rPr dirty="0" err="1"/>
              <a:t>假设使用属性</a:t>
            </a:r>
            <a:r>
              <a:rPr lang="en-US" altLang="zh-CN" dirty="0" err="1"/>
              <a:t>A</a:t>
            </a:r>
            <a:r>
              <a:rPr dirty="0" err="1"/>
              <a:t>将把</a:t>
            </a:r>
            <a:r>
              <a:rPr lang="en-US" altLang="zh-CN" dirty="0" err="1"/>
              <a:t>D</a:t>
            </a:r>
            <a:r>
              <a:rPr dirty="0" err="1"/>
              <a:t>分成</a:t>
            </a:r>
            <a:r>
              <a:rPr dirty="0"/>
              <a:t> </a:t>
            </a:r>
            <a:r>
              <a:rPr lang="en-US" altLang="zh-CN" dirty="0" err="1"/>
              <a:t>V</a:t>
            </a:r>
            <a:r>
              <a:rPr dirty="0" err="1"/>
              <a:t>份</a:t>
            </a:r>
            <a:r>
              <a:rPr lang="en-US" altLang="zh-CN" dirty="0"/>
              <a:t>{D1,D2 , …, </a:t>
            </a:r>
            <a:r>
              <a:rPr lang="en-US" altLang="zh-CN" dirty="0" err="1"/>
              <a:t>Dv</a:t>
            </a:r>
            <a:r>
              <a:rPr lang="en-US" altLang="zh-CN" dirty="0"/>
              <a:t>}</a:t>
            </a:r>
            <a:r>
              <a:rPr dirty="0"/>
              <a:t>，</a:t>
            </a:r>
            <a:r>
              <a:rPr dirty="0" err="1"/>
              <a:t>在此划分后，为得到准确的分类还需要多少信息呢</a:t>
            </a:r>
            <a:r>
              <a:rPr dirty="0" smtClean="0"/>
              <a:t>？</a:t>
            </a:r>
            <a:r>
              <a:rPr lang="zh-CN" altLang="en-US" dirty="0" smtClean="0"/>
              <a:t>用</a:t>
            </a:r>
            <a:r>
              <a:rPr dirty="0" err="1" smtClean="0"/>
              <a:t>下式度量</a:t>
            </a:r>
            <a:r>
              <a:rPr dirty="0"/>
              <a:t>：</a:t>
            </a:r>
            <a:endParaRPr lang="en-US" altLang="zh-CN" dirty="0"/>
          </a:p>
          <a:p>
            <a:pPr eaLnBrk="1" hangingPunct="1">
              <a:lnSpc>
                <a:spcPct val="110000"/>
              </a:lnSpc>
            </a:pPr>
            <a:endParaRPr lang="en-US" altLang="zh-CN" dirty="0"/>
          </a:p>
          <a:p>
            <a:pPr lvl="1">
              <a:lnSpc>
                <a:spcPct val="110000"/>
              </a:lnSpc>
            </a:pPr>
            <a:endParaRPr lang="en-US" altLang="zh-CN" dirty="0" smtClean="0"/>
          </a:p>
          <a:p>
            <a:pPr lvl="1">
              <a:lnSpc>
                <a:spcPct val="110000"/>
              </a:lnSpc>
            </a:pPr>
            <a:r>
              <a:rPr lang="en-US" altLang="zh-CN" dirty="0" err="1" smtClean="0"/>
              <a:t>Info</a:t>
            </a:r>
            <a:r>
              <a:rPr lang="en-US" altLang="zh-CN" baseline="-25000" dirty="0" err="1" smtClean="0"/>
              <a:t>A</a:t>
            </a:r>
            <a:r>
              <a:rPr lang="en-US" altLang="zh-CN" dirty="0" smtClean="0"/>
              <a:t>(D</a:t>
            </a:r>
            <a:r>
              <a:rPr lang="en-US" altLang="zh-CN" dirty="0"/>
              <a:t>)</a:t>
            </a:r>
            <a:r>
              <a:rPr dirty="0" err="1"/>
              <a:t>是基于按</a:t>
            </a:r>
            <a:r>
              <a:rPr lang="en-US" altLang="zh-CN" dirty="0" err="1"/>
              <a:t>A</a:t>
            </a:r>
            <a:r>
              <a:rPr dirty="0" err="1"/>
              <a:t>划分后对</a:t>
            </a:r>
            <a:r>
              <a:rPr lang="en-US" altLang="zh-CN" dirty="0" err="1"/>
              <a:t>D</a:t>
            </a:r>
            <a:r>
              <a:rPr dirty="0" err="1"/>
              <a:t>的元组正确分类所需要的期望信息，还需要的期望信息越小，划分的纯度越高</a:t>
            </a:r>
            <a:r>
              <a:rPr dirty="0"/>
              <a:t>。</a:t>
            </a:r>
            <a:endParaRPr lang="en-US" altLang="zh-CN" dirty="0"/>
          </a:p>
          <a:p>
            <a:pPr eaLnBrk="1" hangingPunct="1">
              <a:lnSpc>
                <a:spcPct val="110000"/>
              </a:lnSpc>
            </a:pPr>
            <a:r>
              <a:rPr dirty="0" err="1" smtClean="0">
                <a:solidFill>
                  <a:srgbClr val="FF0000"/>
                </a:solidFill>
              </a:rPr>
              <a:t>信息增益</a:t>
            </a:r>
            <a:r>
              <a:rPr dirty="0">
                <a:solidFill>
                  <a:srgbClr val="FF0000"/>
                </a:solidFill>
              </a:rPr>
              <a:t>：</a:t>
            </a:r>
            <a:endParaRPr lang="en-US" altLang="zh-CN" dirty="0">
              <a:solidFill>
                <a:srgbClr val="FF0000"/>
              </a:solidFill>
            </a:endParaRPr>
          </a:p>
          <a:p>
            <a:pPr eaLnBrk="1" hangingPunct="1">
              <a:lnSpc>
                <a:spcPct val="110000"/>
              </a:lnSpc>
              <a:spcBef>
                <a:spcPct val="30000"/>
              </a:spcBef>
            </a:pPr>
            <a:endParaRPr lang="en-US" altLang="zh-CN" sz="2400" i="1" dirty="0">
              <a:ea typeface="SimSun" panose="02010600030101010101" pitchFamily="2" charset="-122"/>
            </a:endParaRPr>
          </a:p>
          <a:p>
            <a:pPr eaLnBrk="1" hangingPunct="1">
              <a:lnSpc>
                <a:spcPct val="110000"/>
              </a:lnSpc>
            </a:pPr>
            <a:endParaRPr lang="en-US" dirty="0" smtClean="0"/>
          </a:p>
          <a:p>
            <a:pPr eaLnBrk="1" hangingPunct="1">
              <a:lnSpc>
                <a:spcPct val="110000"/>
              </a:lnSpc>
            </a:pPr>
            <a:r>
              <a:rPr dirty="0" err="1" smtClean="0"/>
              <a:t>选择具有</a:t>
            </a:r>
            <a:r>
              <a:rPr dirty="0" err="1" smtClean="0">
                <a:solidFill>
                  <a:srgbClr val="FF0000"/>
                </a:solidFill>
              </a:rPr>
              <a:t>最高信息增益</a:t>
            </a:r>
            <a:r>
              <a:rPr dirty="0" err="1" smtClean="0"/>
              <a:t>的属性</a:t>
            </a:r>
            <a:r>
              <a:rPr lang="en-US" altLang="zh-CN" dirty="0" err="1"/>
              <a:t>A</a:t>
            </a:r>
            <a:r>
              <a:rPr dirty="0" err="1"/>
              <a:t>作为节点</a:t>
            </a:r>
            <a:r>
              <a:rPr lang="en-US" altLang="zh-CN" dirty="0" err="1"/>
              <a:t>N</a:t>
            </a:r>
            <a:r>
              <a:rPr dirty="0" err="1"/>
              <a:t>的分裂属性，使得完成元组分类还需要的信息量最小</a:t>
            </a:r>
            <a:r>
              <a:rPr dirty="0"/>
              <a:t>。</a:t>
            </a:r>
            <a:endParaRPr lang="en-US" altLang="zh-CN" dirty="0"/>
          </a:p>
        </p:txBody>
      </p:sp>
      <p:sp>
        <p:nvSpPr>
          <p:cNvPr id="43013" name="Rectangle 4">
            <a:extLst>
              <a:ext uri="{FF2B5EF4-FFF2-40B4-BE49-F238E27FC236}">
                <a16:creationId xmlns:a16="http://schemas.microsoft.com/office/drawing/2014/main" id="{DF496E67-0419-4C77-AC63-1B2B981A014E}"/>
              </a:ext>
            </a:extLst>
          </p:cNvPr>
          <p:cNvSpPr>
            <a:spLocks noChangeArrowheads="1"/>
          </p:cNvSpPr>
          <p:nvPr/>
        </p:nvSpPr>
        <p:spPr bwMode="auto">
          <a:xfrm>
            <a:off x="1524001" y="3125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SimSun" panose="02010600030101010101" pitchFamily="2" charset="-122"/>
            </a:endParaRPr>
          </a:p>
        </p:txBody>
      </p:sp>
      <p:sp>
        <p:nvSpPr>
          <p:cNvPr id="43014" name="Rectangle 9">
            <a:extLst>
              <a:ext uri="{FF2B5EF4-FFF2-40B4-BE49-F238E27FC236}">
                <a16:creationId xmlns:a16="http://schemas.microsoft.com/office/drawing/2014/main" id="{5A677A7D-EC4B-4DCB-A2C7-AC53942FFEB4}"/>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lang="zh-CN" altLang="en-US" sz="1800">
              <a:latin typeface="Arial" panose="020B0604020202020204" pitchFamily="34" charset="0"/>
              <a:ea typeface="SimSun" panose="02010600030101010101" pitchFamily="2" charset="-122"/>
            </a:endParaRPr>
          </a:p>
        </p:txBody>
      </p:sp>
      <p:graphicFrame>
        <p:nvGraphicFramePr>
          <p:cNvPr id="43015" name="Object 9">
            <a:extLst>
              <a:ext uri="{FF2B5EF4-FFF2-40B4-BE49-F238E27FC236}">
                <a16:creationId xmlns:a16="http://schemas.microsoft.com/office/drawing/2014/main" id="{3A7B7D22-17E0-46B3-A28A-8A249AB37C3A}"/>
              </a:ext>
            </a:extLst>
          </p:cNvPr>
          <p:cNvGraphicFramePr>
            <a:graphicFrameLocks noChangeAspect="1"/>
          </p:cNvGraphicFramePr>
          <p:nvPr>
            <p:extLst>
              <p:ext uri="{D42A27DB-BD31-4B8C-83A1-F6EECF244321}">
                <p14:modId xmlns:p14="http://schemas.microsoft.com/office/powerpoint/2010/main" val="3372398756"/>
              </p:ext>
            </p:extLst>
          </p:nvPr>
        </p:nvGraphicFramePr>
        <p:xfrm>
          <a:off x="3731862" y="1876060"/>
          <a:ext cx="4311650" cy="1071563"/>
        </p:xfrm>
        <a:graphic>
          <a:graphicData uri="http://schemas.openxmlformats.org/presentationml/2006/ole">
            <mc:AlternateContent xmlns:mc="http://schemas.openxmlformats.org/markup-compatibility/2006">
              <mc:Choice xmlns:v="urn:schemas-microsoft-com:vml" Requires="v">
                <p:oleObj spid="_x0000_s64572" name="公式" r:id="rId4" imgW="1841500" imgH="457200" progId="Equation.3">
                  <p:embed/>
                </p:oleObj>
              </mc:Choice>
              <mc:Fallback>
                <p:oleObj name="公式" r:id="rId4" imgW="1841500" imgH="457200" progId="Equation.3">
                  <p:embed/>
                  <p:pic>
                    <p:nvPicPr>
                      <p:cNvPr id="43015" name="Object 9">
                        <a:extLst>
                          <a:ext uri="{FF2B5EF4-FFF2-40B4-BE49-F238E27FC236}">
                            <a16:creationId xmlns:a16="http://schemas.microsoft.com/office/drawing/2014/main" id="{3A7B7D22-17E0-46B3-A28A-8A249AB37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862" y="1876060"/>
                        <a:ext cx="43116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6" name="Object 11">
            <a:extLst>
              <a:ext uri="{FF2B5EF4-FFF2-40B4-BE49-F238E27FC236}">
                <a16:creationId xmlns:a16="http://schemas.microsoft.com/office/drawing/2014/main" id="{2274CBD3-5411-4559-A8C9-1595167E5A45}"/>
              </a:ext>
            </a:extLst>
          </p:cNvPr>
          <p:cNvGraphicFramePr>
            <a:graphicFrameLocks noChangeAspect="1"/>
          </p:cNvGraphicFramePr>
          <p:nvPr>
            <p:extLst>
              <p:ext uri="{D42A27DB-BD31-4B8C-83A1-F6EECF244321}">
                <p14:modId xmlns:p14="http://schemas.microsoft.com/office/powerpoint/2010/main" val="3553524187"/>
              </p:ext>
            </p:extLst>
          </p:nvPr>
        </p:nvGraphicFramePr>
        <p:xfrm>
          <a:off x="2019139" y="4270963"/>
          <a:ext cx="4000500" cy="471487"/>
        </p:xfrm>
        <a:graphic>
          <a:graphicData uri="http://schemas.openxmlformats.org/presentationml/2006/ole">
            <mc:AlternateContent xmlns:mc="http://schemas.openxmlformats.org/markup-compatibility/2006">
              <mc:Choice xmlns:v="urn:schemas-microsoft-com:vml" Requires="v">
                <p:oleObj spid="_x0000_s64573" name="公式" r:id="rId6" imgW="1828800" imgH="215900" progId="Equation.3">
                  <p:embed/>
                </p:oleObj>
              </mc:Choice>
              <mc:Fallback>
                <p:oleObj name="公式" r:id="rId6" imgW="1828800" imgH="215900" progId="Equation.3">
                  <p:embed/>
                  <p:pic>
                    <p:nvPicPr>
                      <p:cNvPr id="43016" name="Object 11">
                        <a:extLst>
                          <a:ext uri="{FF2B5EF4-FFF2-40B4-BE49-F238E27FC236}">
                            <a16:creationId xmlns:a16="http://schemas.microsoft.com/office/drawing/2014/main" id="{2274CBD3-5411-4559-A8C9-1595167E5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9139" y="4270963"/>
                        <a:ext cx="40005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页脚占位符 3">
            <a:extLst>
              <a:ext uri="{FF2B5EF4-FFF2-40B4-BE49-F238E27FC236}">
                <a16:creationId xmlns:a16="http://schemas.microsoft.com/office/drawing/2014/main" id="{9CE2038E-3AB5-484E-9302-4151CCD2A801}"/>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
        <p:nvSpPr>
          <p:cNvPr id="10" name="圆角矩形 9"/>
          <p:cNvSpPr/>
          <p:nvPr/>
        </p:nvSpPr>
        <p:spPr>
          <a:xfrm>
            <a:off x="3582186" y="1876060"/>
            <a:ext cx="4845377" cy="102914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圆角矩形 10"/>
          <p:cNvSpPr/>
          <p:nvPr/>
        </p:nvSpPr>
        <p:spPr>
          <a:xfrm>
            <a:off x="1962024" y="3939668"/>
            <a:ext cx="4302712" cy="107030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821180811"/>
      </p:ext>
    </p:extLst>
  </p:cSld>
  <p:clrMapOvr>
    <a:masterClrMapping/>
  </p:clrMapOvr>
  <mc:AlternateContent xmlns:mc="http://schemas.openxmlformats.org/markup-compatibility/2006" xmlns:p14="http://schemas.microsoft.com/office/powerpoint/2010/main">
    <mc:Choice Requires="p14">
      <p:transition p14:dur="0" advTm="86101"/>
    </mc:Choice>
    <mc:Fallback xmlns="">
      <p:transition advTm="8610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灯片编号占位符 3">
            <a:extLst>
              <a:ext uri="{FF2B5EF4-FFF2-40B4-BE49-F238E27FC236}">
                <a16:creationId xmlns:a16="http://schemas.microsoft.com/office/drawing/2014/main" id="{85D819E6-E20F-4654-A9FA-F8F778B145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E9EB3993-8EB2-4534-AA49-A91A86D2F159}" type="slidenum">
              <a:rPr lang="zh-CN" altLang="en-US" sz="1400">
                <a:latin typeface="Arial" panose="020B0604020202020204" pitchFamily="34" charset="0"/>
                <a:ea typeface="楷体_GB2312" pitchFamily="49" charset="-122"/>
              </a:rPr>
              <a:pPr algn="r">
                <a:spcBef>
                  <a:spcPct val="0"/>
                </a:spcBef>
                <a:buClrTx/>
                <a:buFontTx/>
                <a:buNone/>
              </a:pPr>
              <a:t>6</a:t>
            </a:fld>
            <a:endParaRPr lang="zh-CN" altLang="en-US" sz="1400">
              <a:latin typeface="Arial" panose="020B0604020202020204" pitchFamily="34" charset="0"/>
              <a:ea typeface="楷体_GB2312" pitchFamily="49" charset="-122"/>
            </a:endParaRPr>
          </a:p>
        </p:txBody>
      </p:sp>
      <p:sp>
        <p:nvSpPr>
          <p:cNvPr id="52226" name="标题 1">
            <a:extLst>
              <a:ext uri="{FF2B5EF4-FFF2-40B4-BE49-F238E27FC236}">
                <a16:creationId xmlns:a16="http://schemas.microsoft.com/office/drawing/2014/main" id="{33B5676B-53E6-4E7C-8DDB-311BE628DD35}"/>
              </a:ext>
            </a:extLst>
          </p:cNvPr>
          <p:cNvSpPr>
            <a:spLocks noGrp="1" noChangeArrowheads="1"/>
          </p:cNvSpPr>
          <p:nvPr>
            <p:ph type="title"/>
          </p:nvPr>
        </p:nvSpPr>
        <p:spPr/>
        <p:txBody>
          <a:bodyPr/>
          <a:lstStyle/>
          <a:p>
            <a:r>
              <a:rPr b="0" dirty="0" err="1"/>
              <a:t>增益率</a:t>
            </a:r>
            <a:r>
              <a:rPr lang="en-US" b="0" dirty="0"/>
              <a:t>(</a:t>
            </a:r>
            <a:r>
              <a:rPr lang="en-US" altLang="zh-CN" b="0" dirty="0"/>
              <a:t>C4.5</a:t>
            </a:r>
            <a:r>
              <a:rPr lang="en-US" b="0" dirty="0"/>
              <a:t>)</a:t>
            </a:r>
            <a:endParaRPr b="0" dirty="0"/>
          </a:p>
        </p:txBody>
      </p:sp>
      <p:sp>
        <p:nvSpPr>
          <p:cNvPr id="52227" name="内容占位符 2">
            <a:extLst>
              <a:ext uri="{FF2B5EF4-FFF2-40B4-BE49-F238E27FC236}">
                <a16:creationId xmlns:a16="http://schemas.microsoft.com/office/drawing/2014/main" id="{8A58F70A-1963-4985-B28C-1DE47960578E}"/>
              </a:ext>
            </a:extLst>
          </p:cNvPr>
          <p:cNvSpPr>
            <a:spLocks noGrp="1" noChangeArrowheads="1"/>
          </p:cNvSpPr>
          <p:nvPr>
            <p:ph sz="quarter" idx="13"/>
          </p:nvPr>
        </p:nvSpPr>
        <p:spPr>
          <a:xfrm>
            <a:off x="153222" y="1311675"/>
            <a:ext cx="11394696" cy="4789594"/>
          </a:xfrm>
        </p:spPr>
        <p:txBody>
          <a:bodyPr>
            <a:normAutofit/>
          </a:bodyPr>
          <a:lstStyle/>
          <a:p>
            <a:pPr eaLnBrk="1" hangingPunct="1"/>
            <a:r>
              <a:rPr dirty="0" err="1">
                <a:solidFill>
                  <a:srgbClr val="FF0000"/>
                </a:solidFill>
              </a:rPr>
              <a:t>信息增益倾向于选择具有大量值的属性</a:t>
            </a:r>
            <a:endParaRPr lang="en-US" dirty="0">
              <a:solidFill>
                <a:srgbClr val="FF0000"/>
              </a:solidFill>
            </a:endParaRPr>
          </a:p>
          <a:p>
            <a:pPr eaLnBrk="1" hangingPunct="1"/>
            <a:r>
              <a:rPr lang="en-US" altLang="zh-CN" dirty="0"/>
              <a:t>C4.5 ( ID3</a:t>
            </a:r>
            <a:r>
              <a:rPr dirty="0"/>
              <a:t>的后继 </a:t>
            </a:r>
            <a:r>
              <a:rPr lang="en-US" altLang="zh-CN" dirty="0"/>
              <a:t>) </a:t>
            </a:r>
            <a:r>
              <a:rPr dirty="0" err="1"/>
              <a:t>使用</a:t>
            </a:r>
            <a:r>
              <a:rPr dirty="0" err="1">
                <a:solidFill>
                  <a:srgbClr val="FF0000"/>
                </a:solidFill>
              </a:rPr>
              <a:t>增益率</a:t>
            </a:r>
            <a:r>
              <a:rPr dirty="0"/>
              <a:t> </a:t>
            </a:r>
            <a:r>
              <a:rPr lang="en-US" dirty="0"/>
              <a:t>( gain ratio ) </a:t>
            </a:r>
            <a:r>
              <a:rPr lang="zh-CN" altLang="en-US" dirty="0" smtClean="0"/>
              <a:t>：用</a:t>
            </a:r>
            <a:r>
              <a:rPr dirty="0" smtClean="0"/>
              <a:t> </a:t>
            </a:r>
            <a:r>
              <a:rPr lang="en-US" dirty="0"/>
              <a:t>“</a:t>
            </a:r>
            <a:r>
              <a:rPr dirty="0" err="1"/>
              <a:t>分裂信息</a:t>
            </a:r>
            <a:r>
              <a:rPr dirty="0"/>
              <a:t> </a:t>
            </a:r>
            <a:r>
              <a:rPr lang="en-US" dirty="0"/>
              <a:t>( split information )” </a:t>
            </a:r>
            <a:r>
              <a:rPr dirty="0" err="1" smtClean="0"/>
              <a:t>值将信息增益规范化</a:t>
            </a:r>
            <a:r>
              <a:rPr lang="zh-CN" altLang="en-US" dirty="0" smtClean="0"/>
              <a:t>：</a:t>
            </a:r>
            <a:endParaRPr lang="en-US" dirty="0"/>
          </a:p>
          <a:p>
            <a:pPr eaLnBrk="1" hangingPunct="1"/>
            <a:endParaRPr lang="en-US" dirty="0"/>
          </a:p>
          <a:p>
            <a:pPr eaLnBrk="1" hangingPunct="1"/>
            <a:endParaRPr lang="en-US" altLang="zh-CN" dirty="0"/>
          </a:p>
          <a:p>
            <a:pPr eaLnBrk="1" hangingPunct="1"/>
            <a:endParaRPr lang="en-US" altLang="zh-CN" dirty="0"/>
          </a:p>
          <a:p>
            <a:pPr eaLnBrk="1" hangingPunct="1">
              <a:buFont typeface="Wingdings" panose="05000000000000000000" pitchFamily="2" charset="2"/>
              <a:buNone/>
            </a:pPr>
            <a:endParaRPr lang="en-US" altLang="zh-CN" dirty="0"/>
          </a:p>
          <a:p>
            <a:pPr eaLnBrk="1" hangingPunct="1"/>
            <a:r>
              <a:rPr dirty="0" err="1"/>
              <a:t>选择具有</a:t>
            </a:r>
            <a:r>
              <a:rPr dirty="0" err="1">
                <a:solidFill>
                  <a:srgbClr val="FF0000"/>
                </a:solidFill>
              </a:rPr>
              <a:t>最大增益率</a:t>
            </a:r>
            <a:r>
              <a:rPr dirty="0" err="1"/>
              <a:t>的属性作为分裂属性</a:t>
            </a:r>
            <a:r>
              <a:rPr dirty="0"/>
              <a:t> </a:t>
            </a:r>
            <a:endParaRPr lang="en-US" dirty="0"/>
          </a:p>
        </p:txBody>
      </p:sp>
      <p:sp>
        <p:nvSpPr>
          <p:cNvPr id="9" name="页脚占位符 3">
            <a:extLst>
              <a:ext uri="{FF2B5EF4-FFF2-40B4-BE49-F238E27FC236}">
                <a16:creationId xmlns:a16="http://schemas.microsoft.com/office/drawing/2014/main" id="{F547FCBB-402E-429D-99A5-B1D63FAA5851}"/>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grpSp>
        <p:nvGrpSpPr>
          <p:cNvPr id="2" name="组合 1"/>
          <p:cNvGrpSpPr/>
          <p:nvPr/>
        </p:nvGrpSpPr>
        <p:grpSpPr>
          <a:xfrm>
            <a:off x="2904069" y="2936481"/>
            <a:ext cx="4990340" cy="2077747"/>
            <a:chOff x="2168779" y="3019615"/>
            <a:chExt cx="4990340" cy="2077747"/>
          </a:xfrm>
        </p:grpSpPr>
        <p:graphicFrame>
          <p:nvGraphicFramePr>
            <p:cNvPr id="52229" name="Object 2048">
              <a:extLst>
                <a:ext uri="{FF2B5EF4-FFF2-40B4-BE49-F238E27FC236}">
                  <a16:creationId xmlns:a16="http://schemas.microsoft.com/office/drawing/2014/main" id="{878CB46D-0327-439A-B842-07F4A99CFD6A}"/>
                </a:ext>
              </a:extLst>
            </p:cNvPr>
            <p:cNvGraphicFramePr>
              <a:graphicFrameLocks noChangeAspect="1"/>
            </p:cNvGraphicFramePr>
            <p:nvPr>
              <p:extLst>
                <p:ext uri="{D42A27DB-BD31-4B8C-83A1-F6EECF244321}">
                  <p14:modId xmlns:p14="http://schemas.microsoft.com/office/powerpoint/2010/main" val="66492471"/>
                </p:ext>
              </p:extLst>
            </p:nvPr>
          </p:nvGraphicFramePr>
          <p:xfrm>
            <a:off x="2509453" y="3143505"/>
            <a:ext cx="4343400" cy="831850"/>
          </p:xfrm>
          <a:graphic>
            <a:graphicData uri="http://schemas.openxmlformats.org/presentationml/2006/ole">
              <mc:AlternateContent xmlns:mc="http://schemas.openxmlformats.org/markup-compatibility/2006">
                <mc:Choice xmlns:v="urn:schemas-microsoft-com:vml" Requires="v">
                  <p:oleObj spid="_x0000_s65632" name="公式" r:id="rId3" imgW="2387600" imgH="457200" progId="Equation.3">
                    <p:embed/>
                  </p:oleObj>
                </mc:Choice>
                <mc:Fallback>
                  <p:oleObj name="公式" r:id="rId3" imgW="2387600" imgH="457200" progId="Equation.3">
                    <p:embed/>
                    <p:pic>
                      <p:nvPicPr>
                        <p:cNvPr id="52229" name="Object 2048">
                          <a:extLst>
                            <a:ext uri="{FF2B5EF4-FFF2-40B4-BE49-F238E27FC236}">
                              <a16:creationId xmlns:a16="http://schemas.microsoft.com/office/drawing/2014/main" id="{878CB46D-0327-439A-B842-07F4A99CF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453" y="3143505"/>
                          <a:ext cx="4343400" cy="831850"/>
                        </a:xfrm>
                        <a:prstGeom prst="rect">
                          <a:avLst/>
                        </a:prstGeom>
                        <a:noFill/>
                        <a:ln>
                          <a:noFill/>
                        </a:ln>
                        <a:extLst/>
                      </p:spPr>
                    </p:pic>
                  </p:oleObj>
                </mc:Fallback>
              </mc:AlternateContent>
            </a:graphicData>
          </a:graphic>
        </p:graphicFrame>
        <p:graphicFrame>
          <p:nvGraphicFramePr>
            <p:cNvPr id="52230" name="Object 8">
              <a:extLst>
                <a:ext uri="{FF2B5EF4-FFF2-40B4-BE49-F238E27FC236}">
                  <a16:creationId xmlns:a16="http://schemas.microsoft.com/office/drawing/2014/main" id="{9910B6D7-B501-4301-A30B-6E98DED74AA0}"/>
                </a:ext>
              </a:extLst>
            </p:cNvPr>
            <p:cNvGraphicFramePr>
              <a:graphicFrameLocks noChangeAspect="1"/>
            </p:cNvGraphicFramePr>
            <p:nvPr>
              <p:extLst>
                <p:ext uri="{D42A27DB-BD31-4B8C-83A1-F6EECF244321}">
                  <p14:modId xmlns:p14="http://schemas.microsoft.com/office/powerpoint/2010/main" val="245827574"/>
                </p:ext>
              </p:extLst>
            </p:nvPr>
          </p:nvGraphicFramePr>
          <p:xfrm>
            <a:off x="2509454" y="4072193"/>
            <a:ext cx="3357563" cy="785813"/>
          </p:xfrm>
          <a:graphic>
            <a:graphicData uri="http://schemas.openxmlformats.org/presentationml/2006/ole">
              <mc:AlternateContent xmlns:mc="http://schemas.openxmlformats.org/markup-compatibility/2006">
                <mc:Choice xmlns:v="urn:schemas-microsoft-com:vml" Requires="v">
                  <p:oleObj spid="_x0000_s65633" name="公式" r:id="rId5" imgW="1790700" imgH="419100" progId="Equation.3">
                    <p:embed/>
                  </p:oleObj>
                </mc:Choice>
                <mc:Fallback>
                  <p:oleObj name="公式" r:id="rId5" imgW="1790700" imgH="419100" progId="Equation.3">
                    <p:embed/>
                    <p:pic>
                      <p:nvPicPr>
                        <p:cNvPr id="52230" name="Object 8">
                          <a:extLst>
                            <a:ext uri="{FF2B5EF4-FFF2-40B4-BE49-F238E27FC236}">
                              <a16:creationId xmlns:a16="http://schemas.microsoft.com/office/drawing/2014/main" id="{9910B6D7-B501-4301-A30B-6E98DED74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454" y="4072193"/>
                          <a:ext cx="3357563" cy="785813"/>
                        </a:xfrm>
                        <a:prstGeom prst="rect">
                          <a:avLst/>
                        </a:prstGeom>
                        <a:noFill/>
                        <a:ln>
                          <a:noFill/>
                        </a:ln>
                        <a:extLst/>
                      </p:spPr>
                    </p:pic>
                  </p:oleObj>
                </mc:Fallback>
              </mc:AlternateContent>
            </a:graphicData>
          </a:graphic>
        </p:graphicFrame>
        <p:sp>
          <p:nvSpPr>
            <p:cNvPr id="10" name="圆角矩形 9"/>
            <p:cNvSpPr/>
            <p:nvPr/>
          </p:nvSpPr>
          <p:spPr>
            <a:xfrm>
              <a:off x="2168779" y="3019615"/>
              <a:ext cx="4990340" cy="2077747"/>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Tree>
    <p:extLst>
      <p:ext uri="{BB962C8B-B14F-4D97-AF65-F5344CB8AC3E}">
        <p14:creationId xmlns:p14="http://schemas.microsoft.com/office/powerpoint/2010/main" val="2301675676"/>
      </p:ext>
    </p:extLst>
  </p:cSld>
  <p:clrMapOvr>
    <a:masterClrMapping/>
  </p:clrMapOvr>
  <mc:AlternateContent xmlns:mc="http://schemas.openxmlformats.org/markup-compatibility/2006" xmlns:p14="http://schemas.microsoft.com/office/powerpoint/2010/main">
    <mc:Choice Requires="p14">
      <p:transition p14:dur="0" advTm="156080"/>
    </mc:Choice>
    <mc:Fallback xmlns="">
      <p:transition advTm="15608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灯片编号占位符 3">
            <a:extLst>
              <a:ext uri="{FF2B5EF4-FFF2-40B4-BE49-F238E27FC236}">
                <a16:creationId xmlns:a16="http://schemas.microsoft.com/office/drawing/2014/main" id="{85736FFD-46F3-4EC0-98D8-BB135FABD2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C15B96E7-1F45-403E-8FC4-EA611739DD80}" type="slidenum">
              <a:rPr lang="zh-CN" altLang="en-US" sz="1400">
                <a:latin typeface="Arial" panose="020B0604020202020204" pitchFamily="34" charset="0"/>
                <a:ea typeface="楷体_GB2312" pitchFamily="49" charset="-122"/>
              </a:rPr>
              <a:pPr algn="r">
                <a:spcBef>
                  <a:spcPct val="0"/>
                </a:spcBef>
                <a:buClrTx/>
                <a:buFontTx/>
                <a:buNone/>
              </a:pPr>
              <a:t>7</a:t>
            </a:fld>
            <a:endParaRPr lang="zh-CN" altLang="en-US" sz="1400">
              <a:latin typeface="Arial" panose="020B0604020202020204" pitchFamily="34" charset="0"/>
              <a:ea typeface="楷体_GB2312" pitchFamily="49" charset="-122"/>
            </a:endParaRPr>
          </a:p>
        </p:txBody>
      </p:sp>
      <p:sp>
        <p:nvSpPr>
          <p:cNvPr id="53250" name="标题 1">
            <a:extLst>
              <a:ext uri="{FF2B5EF4-FFF2-40B4-BE49-F238E27FC236}">
                <a16:creationId xmlns:a16="http://schemas.microsoft.com/office/drawing/2014/main" id="{E709171C-9381-420A-9A90-C34B748ED7B2}"/>
              </a:ext>
            </a:extLst>
          </p:cNvPr>
          <p:cNvSpPr>
            <a:spLocks noGrp="1" noChangeArrowheads="1"/>
          </p:cNvSpPr>
          <p:nvPr>
            <p:ph type="title"/>
          </p:nvPr>
        </p:nvSpPr>
        <p:spPr/>
        <p:txBody>
          <a:bodyPr/>
          <a:lstStyle/>
          <a:p>
            <a:r>
              <a:rPr lang="en-US" altLang="zh-CN" b="0" dirty="0" err="1"/>
              <a:t>Gini</a:t>
            </a:r>
            <a:r>
              <a:rPr b="0" dirty="0" err="1"/>
              <a:t>指标</a:t>
            </a:r>
            <a:r>
              <a:rPr lang="en-US" b="0" dirty="0"/>
              <a:t>(</a:t>
            </a:r>
            <a:r>
              <a:rPr lang="en-US" altLang="zh-CN" b="0" dirty="0"/>
              <a:t>CART</a:t>
            </a:r>
            <a:r>
              <a:rPr lang="en-US" b="0" dirty="0"/>
              <a:t>)1/2</a:t>
            </a:r>
            <a:endParaRPr b="0" dirty="0"/>
          </a:p>
        </p:txBody>
      </p:sp>
      <p:sp>
        <p:nvSpPr>
          <p:cNvPr id="53251" name="内容占位符 2">
            <a:extLst>
              <a:ext uri="{FF2B5EF4-FFF2-40B4-BE49-F238E27FC236}">
                <a16:creationId xmlns:a16="http://schemas.microsoft.com/office/drawing/2014/main" id="{784C4863-E1FE-45CF-957B-7204B0433BF9}"/>
              </a:ext>
            </a:extLst>
          </p:cNvPr>
          <p:cNvSpPr>
            <a:spLocks noGrp="1" noChangeArrowheads="1"/>
          </p:cNvSpPr>
          <p:nvPr>
            <p:ph sz="quarter" idx="13"/>
          </p:nvPr>
        </p:nvSpPr>
        <p:spPr/>
        <p:txBody>
          <a:bodyPr>
            <a:normAutofit fontScale="92500" lnSpcReduction="20000"/>
          </a:bodyPr>
          <a:lstStyle/>
          <a:p>
            <a:pPr eaLnBrk="1" hangingPunct="1">
              <a:buFont typeface="Wingdings" panose="05000000000000000000" pitchFamily="2" charset="2"/>
              <a:buChar char="u"/>
            </a:pPr>
            <a:r>
              <a:rPr lang="en-US" altLang="zh-CN" dirty="0">
                <a:solidFill>
                  <a:srgbClr val="FF0000"/>
                </a:solidFill>
              </a:rPr>
              <a:t>Gini </a:t>
            </a:r>
            <a:r>
              <a:rPr dirty="0" err="1">
                <a:solidFill>
                  <a:srgbClr val="FF0000"/>
                </a:solidFill>
              </a:rPr>
              <a:t>指标</a:t>
            </a:r>
            <a:r>
              <a:rPr dirty="0" err="1"/>
              <a:t>：度量数据划分</a:t>
            </a:r>
            <a:r>
              <a:rPr lang="en-US" altLang="zh-CN" dirty="0" err="1"/>
              <a:t>D</a:t>
            </a:r>
            <a:r>
              <a:rPr lang="en-US" altLang="zh-CN" dirty="0"/>
              <a:t> ( </a:t>
            </a:r>
            <a:r>
              <a:rPr dirty="0" err="1"/>
              <a:t>训练元组</a:t>
            </a:r>
            <a:r>
              <a:rPr lang="en-US" altLang="zh-CN" dirty="0"/>
              <a:t> ) </a:t>
            </a:r>
            <a:r>
              <a:rPr dirty="0" err="1"/>
              <a:t>的不纯度</a:t>
            </a:r>
            <a:endParaRPr lang="en-US" dirty="0"/>
          </a:p>
          <a:p>
            <a:pPr eaLnBrk="1" hangingPunct="1"/>
            <a:endParaRPr lang="en-US" dirty="0"/>
          </a:p>
          <a:p>
            <a:pPr eaLnBrk="1" hangingPunct="1"/>
            <a:endParaRPr lang="en-US" dirty="0"/>
          </a:p>
          <a:p>
            <a:pPr lvl="1" eaLnBrk="1" hangingPunct="1"/>
            <a:r>
              <a:rPr lang="en-US" dirty="0" err="1"/>
              <a:t>p</a:t>
            </a:r>
            <a:r>
              <a:rPr lang="en-US" baseline="-25000" dirty="0" err="1"/>
              <a:t>j</a:t>
            </a:r>
            <a:r>
              <a:rPr lang="en-US" baseline="-25000" dirty="0"/>
              <a:t> </a:t>
            </a:r>
            <a:r>
              <a:rPr dirty="0"/>
              <a:t>是</a:t>
            </a:r>
            <a:r>
              <a:rPr lang="en-US" altLang="zh-CN" dirty="0"/>
              <a:t>D</a:t>
            </a:r>
            <a:r>
              <a:rPr dirty="0"/>
              <a:t>中元组属于</a:t>
            </a:r>
            <a:r>
              <a:rPr lang="en-US" altLang="zh-CN" dirty="0" err="1"/>
              <a:t>C</a:t>
            </a:r>
            <a:r>
              <a:rPr lang="en-US" altLang="zh-CN" baseline="-25000" dirty="0" err="1"/>
              <a:t>j</a:t>
            </a:r>
            <a:r>
              <a:rPr dirty="0"/>
              <a:t>类的概率</a:t>
            </a:r>
            <a:endParaRPr lang="en-US" dirty="0"/>
          </a:p>
          <a:p>
            <a:pPr eaLnBrk="1" hangingPunct="1"/>
            <a:r>
              <a:rPr dirty="0"/>
              <a:t>基于</a:t>
            </a:r>
            <a:r>
              <a:rPr lang="en-US" altLang="zh-CN" dirty="0"/>
              <a:t>A</a:t>
            </a:r>
            <a:r>
              <a:rPr dirty="0"/>
              <a:t>的二元划分，将</a:t>
            </a:r>
            <a:r>
              <a:rPr lang="en-US" altLang="zh-CN" dirty="0"/>
              <a:t>D</a:t>
            </a:r>
            <a:r>
              <a:rPr dirty="0"/>
              <a:t>划分为</a:t>
            </a:r>
            <a:r>
              <a:rPr lang="en-US" altLang="zh-CN" dirty="0"/>
              <a:t>D1</a:t>
            </a:r>
            <a:r>
              <a:rPr dirty="0"/>
              <a:t>和</a:t>
            </a:r>
            <a:r>
              <a:rPr lang="en-US" altLang="zh-CN" dirty="0"/>
              <a:t>D2</a:t>
            </a:r>
            <a:r>
              <a:rPr dirty="0"/>
              <a:t>， </a:t>
            </a:r>
            <a:r>
              <a:rPr lang="en-US" altLang="zh-CN" dirty="0" err="1"/>
              <a:t>D</a:t>
            </a:r>
            <a:r>
              <a:rPr dirty="0" err="1"/>
              <a:t>的</a:t>
            </a:r>
            <a:r>
              <a:rPr lang="en-US" altLang="zh-CN" dirty="0" err="1"/>
              <a:t>Gini</a:t>
            </a:r>
            <a:r>
              <a:rPr dirty="0" err="1"/>
              <a:t>指标为</a:t>
            </a:r>
            <a:endParaRPr lang="en-US" dirty="0"/>
          </a:p>
          <a:p>
            <a:pPr eaLnBrk="1" hangingPunct="1"/>
            <a:endParaRPr lang="en-US" dirty="0"/>
          </a:p>
          <a:p>
            <a:pPr eaLnBrk="1" hangingPunct="1"/>
            <a:r>
              <a:rPr dirty="0" err="1"/>
              <a:t>不纯度降低</a:t>
            </a:r>
            <a:r>
              <a:rPr dirty="0"/>
              <a:t> 为</a:t>
            </a:r>
            <a:endParaRPr lang="en-US" dirty="0"/>
          </a:p>
          <a:p>
            <a:pPr eaLnBrk="1" hangingPunct="1"/>
            <a:endParaRPr lang="en-US" dirty="0"/>
          </a:p>
          <a:p>
            <a:pPr eaLnBrk="1" hangingPunct="1"/>
            <a:r>
              <a:rPr dirty="0" err="1"/>
              <a:t>对于离散属性：</a:t>
            </a:r>
            <a:r>
              <a:rPr dirty="0" err="1">
                <a:solidFill>
                  <a:srgbClr val="FF0000"/>
                </a:solidFill>
              </a:rPr>
              <a:t>选择产生最小</a:t>
            </a:r>
            <a:r>
              <a:rPr lang="en-US" altLang="zh-CN" dirty="0" err="1">
                <a:solidFill>
                  <a:srgbClr val="FF0000"/>
                </a:solidFill>
              </a:rPr>
              <a:t>Gini</a:t>
            </a:r>
            <a:r>
              <a:rPr dirty="0" err="1">
                <a:solidFill>
                  <a:srgbClr val="FF0000"/>
                </a:solidFill>
              </a:rPr>
              <a:t>指标的取值子集作为分裂子集</a:t>
            </a:r>
            <a:r>
              <a:rPr dirty="0" err="1"/>
              <a:t>；对于连续属性，选择产生最小</a:t>
            </a:r>
            <a:r>
              <a:rPr lang="en-US" altLang="zh-CN" dirty="0" err="1"/>
              <a:t>Gini</a:t>
            </a:r>
            <a:r>
              <a:rPr dirty="0" err="1"/>
              <a:t>指标的点作为分列点</a:t>
            </a:r>
            <a:r>
              <a:rPr dirty="0"/>
              <a:t>。</a:t>
            </a:r>
            <a:endParaRPr lang="en-US" dirty="0"/>
          </a:p>
          <a:p>
            <a:pPr eaLnBrk="1" hangingPunct="1"/>
            <a:endParaRPr lang="en-US" dirty="0"/>
          </a:p>
          <a:p>
            <a:pPr eaLnBrk="1" hangingPunct="1"/>
            <a:endParaRPr dirty="0"/>
          </a:p>
        </p:txBody>
      </p:sp>
      <p:graphicFrame>
        <p:nvGraphicFramePr>
          <p:cNvPr id="53253" name="Object 1024">
            <a:extLst>
              <a:ext uri="{FF2B5EF4-FFF2-40B4-BE49-F238E27FC236}">
                <a16:creationId xmlns:a16="http://schemas.microsoft.com/office/drawing/2014/main" id="{274B8264-9EAE-4E34-B4E6-6117A24B68B7}"/>
              </a:ext>
            </a:extLst>
          </p:cNvPr>
          <p:cNvGraphicFramePr>
            <a:graphicFrameLocks/>
          </p:cNvGraphicFramePr>
          <p:nvPr>
            <p:extLst/>
          </p:nvPr>
        </p:nvGraphicFramePr>
        <p:xfrm>
          <a:off x="4051301" y="1931194"/>
          <a:ext cx="2519363" cy="852488"/>
        </p:xfrm>
        <a:graphic>
          <a:graphicData uri="http://schemas.openxmlformats.org/presentationml/2006/ole">
            <mc:AlternateContent xmlns:mc="http://schemas.openxmlformats.org/markup-compatibility/2006">
              <mc:Choice xmlns:v="urn:schemas-microsoft-com:vml" Requires="v">
                <p:oleObj spid="_x0000_s66649" name="公式" r:id="rId3" imgW="1777229" imgH="761669" progId="Equation.3">
                  <p:embed/>
                </p:oleObj>
              </mc:Choice>
              <mc:Fallback>
                <p:oleObj name="公式" r:id="rId3" imgW="1777229" imgH="761669" progId="Equation.3">
                  <p:embed/>
                  <p:pic>
                    <p:nvPicPr>
                      <p:cNvPr id="53253" name="Object 1024">
                        <a:extLst>
                          <a:ext uri="{FF2B5EF4-FFF2-40B4-BE49-F238E27FC236}">
                            <a16:creationId xmlns:a16="http://schemas.microsoft.com/office/drawing/2014/main" id="{274B8264-9EAE-4E34-B4E6-6117A24B68B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301" y="1931194"/>
                        <a:ext cx="2519363"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4" name="Object 1025">
            <a:extLst>
              <a:ext uri="{FF2B5EF4-FFF2-40B4-BE49-F238E27FC236}">
                <a16:creationId xmlns:a16="http://schemas.microsoft.com/office/drawing/2014/main" id="{BCE8B474-6866-4099-B81B-A8E4A883477A}"/>
              </a:ext>
            </a:extLst>
          </p:cNvPr>
          <p:cNvGraphicFramePr>
            <a:graphicFrameLocks noChangeAspect="1"/>
          </p:cNvGraphicFramePr>
          <p:nvPr>
            <p:extLst/>
          </p:nvPr>
        </p:nvGraphicFramePr>
        <p:xfrm>
          <a:off x="4231482" y="3720674"/>
          <a:ext cx="5184775" cy="776287"/>
        </p:xfrm>
        <a:graphic>
          <a:graphicData uri="http://schemas.openxmlformats.org/presentationml/2006/ole">
            <mc:AlternateContent xmlns:mc="http://schemas.openxmlformats.org/markup-compatibility/2006">
              <mc:Choice xmlns:v="urn:schemas-microsoft-com:vml" Requires="v">
                <p:oleObj spid="_x0000_s66650" name="Equation" r:id="rId5" imgW="3441700" imgH="596900" progId="Equation.3">
                  <p:embed/>
                </p:oleObj>
              </mc:Choice>
              <mc:Fallback>
                <p:oleObj name="Equation" r:id="rId5" imgW="3441700" imgH="596900" progId="Equation.3">
                  <p:embed/>
                  <p:pic>
                    <p:nvPicPr>
                      <p:cNvPr id="53254" name="Object 1025">
                        <a:extLst>
                          <a:ext uri="{FF2B5EF4-FFF2-40B4-BE49-F238E27FC236}">
                            <a16:creationId xmlns:a16="http://schemas.microsoft.com/office/drawing/2014/main" id="{BCE8B474-6866-4099-B81B-A8E4A883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482" y="3720674"/>
                        <a:ext cx="5184775" cy="776287"/>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5" name="Object 1026">
            <a:extLst>
              <a:ext uri="{FF2B5EF4-FFF2-40B4-BE49-F238E27FC236}">
                <a16:creationId xmlns:a16="http://schemas.microsoft.com/office/drawing/2014/main" id="{366274FC-FAB0-4DB9-B437-F28DEFC62346}"/>
              </a:ext>
            </a:extLst>
          </p:cNvPr>
          <p:cNvGraphicFramePr>
            <a:graphicFrameLocks noChangeAspect="1"/>
          </p:cNvGraphicFramePr>
          <p:nvPr>
            <p:extLst/>
          </p:nvPr>
        </p:nvGraphicFramePr>
        <p:xfrm>
          <a:off x="4310063" y="4738688"/>
          <a:ext cx="4214812" cy="476250"/>
        </p:xfrm>
        <a:graphic>
          <a:graphicData uri="http://schemas.openxmlformats.org/presentationml/2006/ole">
            <mc:AlternateContent xmlns:mc="http://schemas.openxmlformats.org/markup-compatibility/2006">
              <mc:Choice xmlns:v="urn:schemas-microsoft-com:vml" Requires="v">
                <p:oleObj spid="_x0000_s66651" name="公式" r:id="rId7" imgW="2692400" imgH="304800" progId="Equation.3">
                  <p:embed/>
                </p:oleObj>
              </mc:Choice>
              <mc:Fallback>
                <p:oleObj name="公式" r:id="rId7" imgW="2692400" imgH="304800" progId="Equation.3">
                  <p:embed/>
                  <p:pic>
                    <p:nvPicPr>
                      <p:cNvPr id="53255" name="Object 1026">
                        <a:extLst>
                          <a:ext uri="{FF2B5EF4-FFF2-40B4-BE49-F238E27FC236}">
                            <a16:creationId xmlns:a16="http://schemas.microsoft.com/office/drawing/2014/main" id="{366274FC-FAB0-4DB9-B437-F28DEFC62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0063" y="4738688"/>
                        <a:ext cx="4214812" cy="47625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页脚占位符 3">
            <a:extLst>
              <a:ext uri="{FF2B5EF4-FFF2-40B4-BE49-F238E27FC236}">
                <a16:creationId xmlns:a16="http://schemas.microsoft.com/office/drawing/2014/main" id="{DBA1774C-FCBC-41C0-BDA2-C21F7D361D0D}"/>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
        <p:nvSpPr>
          <p:cNvPr id="9" name="圆角矩形 8"/>
          <p:cNvSpPr/>
          <p:nvPr/>
        </p:nvSpPr>
        <p:spPr>
          <a:xfrm>
            <a:off x="3855563" y="1876739"/>
            <a:ext cx="3214540" cy="961398"/>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圆角矩形 9"/>
          <p:cNvSpPr/>
          <p:nvPr/>
        </p:nvSpPr>
        <p:spPr>
          <a:xfrm>
            <a:off x="4051301" y="3720674"/>
            <a:ext cx="5620600" cy="81561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988110418"/>
      </p:ext>
    </p:extLst>
  </p:cSld>
  <p:clrMapOvr>
    <a:masterClrMapping/>
  </p:clrMapOvr>
  <mc:AlternateContent xmlns:mc="http://schemas.openxmlformats.org/markup-compatibility/2006" xmlns:p14="http://schemas.microsoft.com/office/powerpoint/2010/main">
    <mc:Choice Requires="p14">
      <p:transition p14:dur="0" advTm="93850"/>
    </mc:Choice>
    <mc:Fallback xmlns="">
      <p:transition advTm="9385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4">
            <a:extLst>
              <a:ext uri="{FF2B5EF4-FFF2-40B4-BE49-F238E27FC236}">
                <a16:creationId xmlns:a16="http://schemas.microsoft.com/office/drawing/2014/main" id="{272D4D2C-FB9A-4AF7-AE82-EAE02FB794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4A02CA89-B8D4-44E9-AF5F-4BBCD1B5AE85}" type="slidenum">
              <a:rPr lang="zh-CN" altLang="en-US" sz="1400">
                <a:latin typeface="华文楷体" panose="02010600040101010101" pitchFamily="2" charset="-122"/>
                <a:ea typeface="楷体_GB2312" pitchFamily="49" charset="-122"/>
              </a:rPr>
              <a:pPr algn="r">
                <a:spcBef>
                  <a:spcPct val="0"/>
                </a:spcBef>
                <a:buClrTx/>
                <a:buFontTx/>
                <a:buNone/>
              </a:pPr>
              <a:t>8</a:t>
            </a:fld>
            <a:endParaRPr lang="zh-CN" altLang="en-US" sz="1400">
              <a:latin typeface="华文楷体" panose="02010600040101010101" pitchFamily="2" charset="-122"/>
              <a:ea typeface="楷体_GB2312" pitchFamily="49" charset="-122"/>
            </a:endParaRPr>
          </a:p>
        </p:txBody>
      </p:sp>
      <p:sp>
        <p:nvSpPr>
          <p:cNvPr id="16386" name="Rectangle 2">
            <a:extLst>
              <a:ext uri="{FF2B5EF4-FFF2-40B4-BE49-F238E27FC236}">
                <a16:creationId xmlns:a16="http://schemas.microsoft.com/office/drawing/2014/main" id="{DF7E4909-459C-41EA-951B-406E26E5E15A}"/>
              </a:ext>
            </a:extLst>
          </p:cNvPr>
          <p:cNvSpPr>
            <a:spLocks noGrp="1" noChangeArrowheads="1"/>
          </p:cNvSpPr>
          <p:nvPr>
            <p:ph type="title"/>
          </p:nvPr>
        </p:nvSpPr>
        <p:spPr/>
        <p:txBody>
          <a:bodyPr/>
          <a:lstStyle/>
          <a:p>
            <a:r>
              <a:rPr b="0" dirty="0" err="1">
                <a:latin typeface="+mn-ea"/>
                <a:ea typeface="+mn-ea"/>
              </a:rPr>
              <a:t>分类</a:t>
            </a:r>
            <a:endParaRPr b="0" dirty="0">
              <a:latin typeface="+mn-ea"/>
              <a:ea typeface="+mn-ea"/>
            </a:endParaRPr>
          </a:p>
        </p:txBody>
      </p:sp>
      <p:grpSp>
        <p:nvGrpSpPr>
          <p:cNvPr id="16388" name="Group 31">
            <a:extLst>
              <a:ext uri="{FF2B5EF4-FFF2-40B4-BE49-F238E27FC236}">
                <a16:creationId xmlns:a16="http://schemas.microsoft.com/office/drawing/2014/main" id="{4D4E8203-D622-4582-BD8E-1CF03B6EB075}"/>
              </a:ext>
            </a:extLst>
          </p:cNvPr>
          <p:cNvGrpSpPr>
            <a:grpSpLocks/>
          </p:cNvGrpSpPr>
          <p:nvPr/>
        </p:nvGrpSpPr>
        <p:grpSpPr bwMode="auto">
          <a:xfrm>
            <a:off x="3359150" y="1395413"/>
            <a:ext cx="5410200" cy="665162"/>
            <a:chOff x="1152" y="1104"/>
            <a:chExt cx="3408" cy="419"/>
          </a:xfrm>
        </p:grpSpPr>
        <p:grpSp>
          <p:nvGrpSpPr>
            <p:cNvPr id="16430" name="Group 3">
              <a:extLst>
                <a:ext uri="{FF2B5EF4-FFF2-40B4-BE49-F238E27FC236}">
                  <a16:creationId xmlns:a16="http://schemas.microsoft.com/office/drawing/2014/main" id="{786684C0-9ED9-4A58-BBF1-2F4651373561}"/>
                </a:ext>
              </a:extLst>
            </p:cNvPr>
            <p:cNvGrpSpPr>
              <a:grpSpLocks/>
            </p:cNvGrpSpPr>
            <p:nvPr/>
          </p:nvGrpSpPr>
          <p:grpSpPr bwMode="auto">
            <a:xfrm>
              <a:off x="1152" y="1104"/>
              <a:ext cx="480" cy="419"/>
              <a:chOff x="1110" y="2656"/>
              <a:chExt cx="1549" cy="1351"/>
            </a:xfrm>
          </p:grpSpPr>
          <p:sp>
            <p:nvSpPr>
              <p:cNvPr id="16434" name="AutoShape 4">
                <a:extLst>
                  <a:ext uri="{FF2B5EF4-FFF2-40B4-BE49-F238E27FC236}">
                    <a16:creationId xmlns:a16="http://schemas.microsoft.com/office/drawing/2014/main" id="{29E23B9D-70D6-46DB-8FEE-A7F1FBCBABE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35" name="AutoShape 5">
                <a:extLst>
                  <a:ext uri="{FF2B5EF4-FFF2-40B4-BE49-F238E27FC236}">
                    <a16:creationId xmlns:a16="http://schemas.microsoft.com/office/drawing/2014/main" id="{B465C088-0D4A-4F56-AD98-7302348B9C0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1" name="AutoShape 6">
                <a:extLst>
                  <a:ext uri="{FF2B5EF4-FFF2-40B4-BE49-F238E27FC236}">
                    <a16:creationId xmlns:a16="http://schemas.microsoft.com/office/drawing/2014/main" id="{88A67D03-B38E-4F97-A49C-E2266E96F0D7}"/>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31" name="Line 11">
              <a:extLst>
                <a:ext uri="{FF2B5EF4-FFF2-40B4-BE49-F238E27FC236}">
                  <a16:creationId xmlns:a16="http://schemas.microsoft.com/office/drawing/2014/main" id="{362A8CA9-D560-4A0E-A2BB-BDB61A99DEDB}"/>
                </a:ext>
              </a:extLst>
            </p:cNvPr>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2" name="Text Box 12">
              <a:extLst>
                <a:ext uri="{FF2B5EF4-FFF2-40B4-BE49-F238E27FC236}">
                  <a16:creationId xmlns:a16="http://schemas.microsoft.com/office/drawing/2014/main" id="{4043D450-E7CF-4E10-B946-EB02138EAE0F}"/>
                </a:ext>
              </a:extLst>
            </p:cNvPr>
            <p:cNvSpPr txBox="1">
              <a:spLocks noChangeArrowheads="1"/>
            </p:cNvSpPr>
            <p:nvPr/>
          </p:nvSpPr>
          <p:spPr bwMode="auto">
            <a:xfrm>
              <a:off x="1680" y="1152"/>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 typeface="Wingdings" panose="05000000000000000000" pitchFamily="2" charset="2"/>
                <a:buNone/>
              </a:pPr>
              <a:r>
                <a:rPr kumimoji="1" lang="zh-CN" altLang="en-US" sz="2400" b="1" dirty="0">
                  <a:latin typeface="华文楷体" panose="02010600040101010101" pitchFamily="2" charset="-122"/>
                </a:rPr>
                <a:t>基本概念</a:t>
              </a:r>
            </a:p>
          </p:txBody>
        </p:sp>
        <p:sp>
          <p:nvSpPr>
            <p:cNvPr id="16433" name="Text Box 13">
              <a:extLst>
                <a:ext uri="{FF2B5EF4-FFF2-40B4-BE49-F238E27FC236}">
                  <a16:creationId xmlns:a16="http://schemas.microsoft.com/office/drawing/2014/main" id="{DE99595F-DCCC-4D13-9BB5-BA441E637A69}"/>
                </a:ext>
              </a:extLst>
            </p:cNvPr>
            <p:cNvSpPr txBox="1">
              <a:spLocks noChangeArrowheads="1"/>
            </p:cNvSpPr>
            <p:nvPr/>
          </p:nvSpPr>
          <p:spPr bwMode="gray">
            <a:xfrm>
              <a:off x="1269" y="1166"/>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1</a:t>
              </a:r>
            </a:p>
          </p:txBody>
        </p:sp>
      </p:grpSp>
      <p:grpSp>
        <p:nvGrpSpPr>
          <p:cNvPr id="16389" name="Group 32">
            <a:extLst>
              <a:ext uri="{FF2B5EF4-FFF2-40B4-BE49-F238E27FC236}">
                <a16:creationId xmlns:a16="http://schemas.microsoft.com/office/drawing/2014/main" id="{C2F33FC3-2795-46FC-A636-D92B37806324}"/>
              </a:ext>
            </a:extLst>
          </p:cNvPr>
          <p:cNvGrpSpPr>
            <a:grpSpLocks/>
          </p:cNvGrpSpPr>
          <p:nvPr/>
        </p:nvGrpSpPr>
        <p:grpSpPr bwMode="auto">
          <a:xfrm>
            <a:off x="3362325" y="2187576"/>
            <a:ext cx="5410200" cy="665163"/>
            <a:chOff x="1152" y="1680"/>
            <a:chExt cx="3408" cy="419"/>
          </a:xfrm>
        </p:grpSpPr>
        <p:grpSp>
          <p:nvGrpSpPr>
            <p:cNvPr id="16423" name="Group 7">
              <a:extLst>
                <a:ext uri="{FF2B5EF4-FFF2-40B4-BE49-F238E27FC236}">
                  <a16:creationId xmlns:a16="http://schemas.microsoft.com/office/drawing/2014/main" id="{1D3A42A2-9203-45D6-972E-800C581145E6}"/>
                </a:ext>
              </a:extLst>
            </p:cNvPr>
            <p:cNvGrpSpPr>
              <a:grpSpLocks/>
            </p:cNvGrpSpPr>
            <p:nvPr/>
          </p:nvGrpSpPr>
          <p:grpSpPr bwMode="auto">
            <a:xfrm>
              <a:off x="1152" y="1680"/>
              <a:ext cx="480" cy="419"/>
              <a:chOff x="3171" y="2656"/>
              <a:chExt cx="1547" cy="1350"/>
            </a:xfrm>
          </p:grpSpPr>
          <p:sp>
            <p:nvSpPr>
              <p:cNvPr id="16427" name="AutoShape 8">
                <a:extLst>
                  <a:ext uri="{FF2B5EF4-FFF2-40B4-BE49-F238E27FC236}">
                    <a16:creationId xmlns:a16="http://schemas.microsoft.com/office/drawing/2014/main" id="{148168D4-AE61-4480-B38D-BF76D4F41C6B}"/>
                  </a:ext>
                </a:extLst>
              </p:cNvPr>
              <p:cNvSpPr>
                <a:spLocks noChangeArrowheads="1"/>
              </p:cNvSpPr>
              <p:nvPr/>
            </p:nvSpPr>
            <p:spPr bwMode="gray">
              <a:xfrm>
                <a:off x="3184" y="2679"/>
                <a:ext cx="1534" cy="1327"/>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8" name="AutoShape 9">
                <a:extLst>
                  <a:ext uri="{FF2B5EF4-FFF2-40B4-BE49-F238E27FC236}">
                    <a16:creationId xmlns:a16="http://schemas.microsoft.com/office/drawing/2014/main" id="{36A35041-6063-4E73-9BC9-A26BAC4E5F8F}"/>
                  </a:ext>
                </a:extLst>
              </p:cNvPr>
              <p:cNvSpPr>
                <a:spLocks noChangeArrowheads="1"/>
              </p:cNvSpPr>
              <p:nvPr/>
            </p:nvSpPr>
            <p:spPr bwMode="gray">
              <a:xfrm>
                <a:off x="3171" y="2656"/>
                <a:ext cx="1534" cy="1327"/>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9" name="AutoShape 10">
                <a:extLst>
                  <a:ext uri="{FF2B5EF4-FFF2-40B4-BE49-F238E27FC236}">
                    <a16:creationId xmlns:a16="http://schemas.microsoft.com/office/drawing/2014/main" id="{9C6FD9BE-883D-4CD8-A618-045D58066D12}"/>
                  </a:ext>
                </a:extLst>
              </p:cNvPr>
              <p:cNvSpPr>
                <a:spLocks noChangeArrowheads="1"/>
              </p:cNvSpPr>
              <p:nvPr/>
            </p:nvSpPr>
            <p:spPr bwMode="gray">
              <a:xfrm>
                <a:off x="3261" y="2733"/>
                <a:ext cx="1347"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dirty="0">
                  <a:latin typeface="华文楷体" pitchFamily="2" charset="-122"/>
                  <a:ea typeface="华文楷体" pitchFamily="2" charset="-122"/>
                </a:endParaRPr>
              </a:p>
            </p:txBody>
          </p:sp>
        </p:grpSp>
        <p:sp>
          <p:nvSpPr>
            <p:cNvPr id="16424" name="Line 14">
              <a:extLst>
                <a:ext uri="{FF2B5EF4-FFF2-40B4-BE49-F238E27FC236}">
                  <a16:creationId xmlns:a16="http://schemas.microsoft.com/office/drawing/2014/main" id="{C27346BD-F6CF-4D1E-9808-FAF8565530B0}"/>
                </a:ext>
              </a:extLst>
            </p:cNvPr>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5" name="Text Box 15">
              <a:extLst>
                <a:ext uri="{FF2B5EF4-FFF2-40B4-BE49-F238E27FC236}">
                  <a16:creationId xmlns:a16="http://schemas.microsoft.com/office/drawing/2014/main" id="{5C97C54C-C834-4F1B-9EEE-F0E8F84BF382}"/>
                </a:ext>
              </a:extLst>
            </p:cNvPr>
            <p:cNvSpPr txBox="1">
              <a:spLocks noChangeArrowheads="1"/>
            </p:cNvSpPr>
            <p:nvPr/>
          </p:nvSpPr>
          <p:spPr bwMode="auto">
            <a:xfrm>
              <a:off x="1680" y="1728"/>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决策树归纳</a:t>
              </a:r>
            </a:p>
          </p:txBody>
        </p:sp>
        <p:sp>
          <p:nvSpPr>
            <p:cNvPr id="16426" name="Text Box 16">
              <a:extLst>
                <a:ext uri="{FF2B5EF4-FFF2-40B4-BE49-F238E27FC236}">
                  <a16:creationId xmlns:a16="http://schemas.microsoft.com/office/drawing/2014/main" id="{2C2FB517-EEC8-4646-BBB1-7CB3DF200129}"/>
                </a:ext>
              </a:extLst>
            </p:cNvPr>
            <p:cNvSpPr txBox="1">
              <a:spLocks noChangeArrowheads="1"/>
            </p:cNvSpPr>
            <p:nvPr/>
          </p:nvSpPr>
          <p:spPr bwMode="gray">
            <a:xfrm>
              <a:off x="1269" y="174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2</a:t>
              </a:r>
            </a:p>
          </p:txBody>
        </p:sp>
      </p:grpSp>
      <p:grpSp>
        <p:nvGrpSpPr>
          <p:cNvPr id="16390" name="Group 33">
            <a:extLst>
              <a:ext uri="{FF2B5EF4-FFF2-40B4-BE49-F238E27FC236}">
                <a16:creationId xmlns:a16="http://schemas.microsoft.com/office/drawing/2014/main" id="{D513269A-EC45-4E6B-9F51-828278F22C72}"/>
              </a:ext>
            </a:extLst>
          </p:cNvPr>
          <p:cNvGrpSpPr>
            <a:grpSpLocks/>
          </p:cNvGrpSpPr>
          <p:nvPr/>
        </p:nvGrpSpPr>
        <p:grpSpPr bwMode="auto">
          <a:xfrm>
            <a:off x="3362325" y="2979738"/>
            <a:ext cx="5410200" cy="665162"/>
            <a:chOff x="1152" y="2242"/>
            <a:chExt cx="3408" cy="419"/>
          </a:xfrm>
        </p:grpSpPr>
        <p:grpSp>
          <p:nvGrpSpPr>
            <p:cNvPr id="16416" name="Group 17">
              <a:extLst>
                <a:ext uri="{FF2B5EF4-FFF2-40B4-BE49-F238E27FC236}">
                  <a16:creationId xmlns:a16="http://schemas.microsoft.com/office/drawing/2014/main" id="{50753BEC-0D32-451F-B782-F5870F65EE7D}"/>
                </a:ext>
              </a:extLst>
            </p:cNvPr>
            <p:cNvGrpSpPr>
              <a:grpSpLocks/>
            </p:cNvGrpSpPr>
            <p:nvPr/>
          </p:nvGrpSpPr>
          <p:grpSpPr bwMode="auto">
            <a:xfrm>
              <a:off x="1152" y="2242"/>
              <a:ext cx="480" cy="419"/>
              <a:chOff x="1110" y="2656"/>
              <a:chExt cx="1549" cy="1351"/>
            </a:xfrm>
          </p:grpSpPr>
          <p:sp>
            <p:nvSpPr>
              <p:cNvPr id="16420" name="AutoShape 18">
                <a:extLst>
                  <a:ext uri="{FF2B5EF4-FFF2-40B4-BE49-F238E27FC236}">
                    <a16:creationId xmlns:a16="http://schemas.microsoft.com/office/drawing/2014/main" id="{A2B2EDC0-C25A-4A71-B4D9-025EB7CFE4C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21" name="AutoShape 19">
                <a:extLst>
                  <a:ext uri="{FF2B5EF4-FFF2-40B4-BE49-F238E27FC236}">
                    <a16:creationId xmlns:a16="http://schemas.microsoft.com/office/drawing/2014/main" id="{816759DC-9CCD-4847-8F93-A17E3C657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27" name="AutoShape 20">
                <a:extLst>
                  <a:ext uri="{FF2B5EF4-FFF2-40B4-BE49-F238E27FC236}">
                    <a16:creationId xmlns:a16="http://schemas.microsoft.com/office/drawing/2014/main" id="{1A15C10A-9936-4CD9-AD6B-16B80BF41CD4}"/>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7" name="Line 25">
              <a:extLst>
                <a:ext uri="{FF2B5EF4-FFF2-40B4-BE49-F238E27FC236}">
                  <a16:creationId xmlns:a16="http://schemas.microsoft.com/office/drawing/2014/main" id="{471EE9B2-0324-432D-9824-AFD30DA269A4}"/>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Text Box 26">
              <a:extLst>
                <a:ext uri="{FF2B5EF4-FFF2-40B4-BE49-F238E27FC236}">
                  <a16:creationId xmlns:a16="http://schemas.microsoft.com/office/drawing/2014/main" id="{7C5144C3-0E31-4CB6-A0FD-8035C9EAA01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dirty="0">
                  <a:solidFill>
                    <a:srgbClr val="FF0000"/>
                  </a:solidFill>
                  <a:latin typeface="华文楷体" panose="02010600040101010101" pitchFamily="2" charset="-122"/>
                </a:rPr>
                <a:t>贝叶斯分类方法</a:t>
              </a:r>
            </a:p>
          </p:txBody>
        </p:sp>
        <p:sp>
          <p:nvSpPr>
            <p:cNvPr id="16419" name="Text Box 27">
              <a:extLst>
                <a:ext uri="{FF2B5EF4-FFF2-40B4-BE49-F238E27FC236}">
                  <a16:creationId xmlns:a16="http://schemas.microsoft.com/office/drawing/2014/main" id="{F3051319-CEA7-46D4-9E8A-FE36EE31363D}"/>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3</a:t>
              </a:r>
            </a:p>
          </p:txBody>
        </p:sp>
      </p:grpSp>
      <p:grpSp>
        <p:nvGrpSpPr>
          <p:cNvPr id="16391" name="Group 34">
            <a:extLst>
              <a:ext uri="{FF2B5EF4-FFF2-40B4-BE49-F238E27FC236}">
                <a16:creationId xmlns:a16="http://schemas.microsoft.com/office/drawing/2014/main" id="{A4CD6183-C600-48DC-8F30-11F1F1F62F15}"/>
              </a:ext>
            </a:extLst>
          </p:cNvPr>
          <p:cNvGrpSpPr>
            <a:grpSpLocks/>
          </p:cNvGrpSpPr>
          <p:nvPr/>
        </p:nvGrpSpPr>
        <p:grpSpPr bwMode="auto">
          <a:xfrm>
            <a:off x="3362325" y="3771901"/>
            <a:ext cx="5410200" cy="665163"/>
            <a:chOff x="1152" y="2818"/>
            <a:chExt cx="3408" cy="419"/>
          </a:xfrm>
        </p:grpSpPr>
        <p:grpSp>
          <p:nvGrpSpPr>
            <p:cNvPr id="16409" name="Group 21">
              <a:extLst>
                <a:ext uri="{FF2B5EF4-FFF2-40B4-BE49-F238E27FC236}">
                  <a16:creationId xmlns:a16="http://schemas.microsoft.com/office/drawing/2014/main" id="{1C3E77E0-21AD-4ADD-B50B-AAE0683739F4}"/>
                </a:ext>
              </a:extLst>
            </p:cNvPr>
            <p:cNvGrpSpPr>
              <a:grpSpLocks/>
            </p:cNvGrpSpPr>
            <p:nvPr/>
          </p:nvGrpSpPr>
          <p:grpSpPr bwMode="auto">
            <a:xfrm>
              <a:off x="1152" y="2818"/>
              <a:ext cx="480" cy="419"/>
              <a:chOff x="3174" y="2656"/>
              <a:chExt cx="1549" cy="1351"/>
            </a:xfrm>
          </p:grpSpPr>
          <p:sp>
            <p:nvSpPr>
              <p:cNvPr id="16413" name="AutoShape 22">
                <a:extLst>
                  <a:ext uri="{FF2B5EF4-FFF2-40B4-BE49-F238E27FC236}">
                    <a16:creationId xmlns:a16="http://schemas.microsoft.com/office/drawing/2014/main" id="{F0CDEA5E-E60C-4218-89F4-A4E7328E75C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14" name="AutoShape 23">
                <a:extLst>
                  <a:ext uri="{FF2B5EF4-FFF2-40B4-BE49-F238E27FC236}">
                    <a16:creationId xmlns:a16="http://schemas.microsoft.com/office/drawing/2014/main" id="{089D78E6-A000-49C4-BAC5-0CDCAA373255}"/>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35" name="AutoShape 24">
                <a:extLst>
                  <a:ext uri="{FF2B5EF4-FFF2-40B4-BE49-F238E27FC236}">
                    <a16:creationId xmlns:a16="http://schemas.microsoft.com/office/drawing/2014/main" id="{3C408E49-E0E4-4199-98A0-51BCDE3814A8}"/>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10" name="Line 28">
              <a:extLst>
                <a:ext uri="{FF2B5EF4-FFF2-40B4-BE49-F238E27FC236}">
                  <a16:creationId xmlns:a16="http://schemas.microsoft.com/office/drawing/2014/main" id="{5BBDB498-1154-4F4D-881D-24E99955E8A6}"/>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Text Box 29">
              <a:extLst>
                <a:ext uri="{FF2B5EF4-FFF2-40B4-BE49-F238E27FC236}">
                  <a16:creationId xmlns:a16="http://schemas.microsoft.com/office/drawing/2014/main" id="{CCBE822E-2EC9-4625-B8C7-A4D0D8B390FB}"/>
                </a:ext>
              </a:extLst>
            </p:cNvPr>
            <p:cNvSpPr txBox="1">
              <a:spLocks noChangeArrowheads="1"/>
            </p:cNvSpPr>
            <p:nvPr/>
          </p:nvSpPr>
          <p:spPr bwMode="auto">
            <a:xfrm>
              <a:off x="1680" y="2866"/>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endParaRPr kumimoji="1" lang="zh-CN" altLang="zh-CN" sz="2400" b="1">
                <a:latin typeface="华文楷体" panose="02010600040101010101" pitchFamily="2" charset="-122"/>
              </a:endParaRPr>
            </a:p>
          </p:txBody>
        </p:sp>
        <p:sp>
          <p:nvSpPr>
            <p:cNvPr id="16412" name="Text Box 30">
              <a:extLst>
                <a:ext uri="{FF2B5EF4-FFF2-40B4-BE49-F238E27FC236}">
                  <a16:creationId xmlns:a16="http://schemas.microsoft.com/office/drawing/2014/main" id="{E0565C2E-44B8-42DD-AE50-E072A901B19C}"/>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4</a:t>
              </a:r>
            </a:p>
          </p:txBody>
        </p:sp>
      </p:grpSp>
      <p:grpSp>
        <p:nvGrpSpPr>
          <p:cNvPr id="16392" name="Group 33">
            <a:extLst>
              <a:ext uri="{FF2B5EF4-FFF2-40B4-BE49-F238E27FC236}">
                <a16:creationId xmlns:a16="http://schemas.microsoft.com/office/drawing/2014/main" id="{12F9A770-3569-488B-93DD-0352E64F15F2}"/>
              </a:ext>
            </a:extLst>
          </p:cNvPr>
          <p:cNvGrpSpPr>
            <a:grpSpLocks/>
          </p:cNvGrpSpPr>
          <p:nvPr/>
        </p:nvGrpSpPr>
        <p:grpSpPr bwMode="auto">
          <a:xfrm>
            <a:off x="3362325" y="4564063"/>
            <a:ext cx="5410200" cy="665162"/>
            <a:chOff x="1152" y="2242"/>
            <a:chExt cx="3408" cy="419"/>
          </a:xfrm>
        </p:grpSpPr>
        <p:grpSp>
          <p:nvGrpSpPr>
            <p:cNvPr id="16402" name="Group 17">
              <a:extLst>
                <a:ext uri="{FF2B5EF4-FFF2-40B4-BE49-F238E27FC236}">
                  <a16:creationId xmlns:a16="http://schemas.microsoft.com/office/drawing/2014/main" id="{A7F96E00-3CEA-42B0-BE65-FBC91326B296}"/>
                </a:ext>
              </a:extLst>
            </p:cNvPr>
            <p:cNvGrpSpPr>
              <a:grpSpLocks/>
            </p:cNvGrpSpPr>
            <p:nvPr/>
          </p:nvGrpSpPr>
          <p:grpSpPr bwMode="auto">
            <a:xfrm>
              <a:off x="1152" y="2242"/>
              <a:ext cx="480" cy="419"/>
              <a:chOff x="1110" y="2656"/>
              <a:chExt cx="1549" cy="1351"/>
            </a:xfrm>
          </p:grpSpPr>
          <p:sp>
            <p:nvSpPr>
              <p:cNvPr id="16406" name="AutoShape 18">
                <a:extLst>
                  <a:ext uri="{FF2B5EF4-FFF2-40B4-BE49-F238E27FC236}">
                    <a16:creationId xmlns:a16="http://schemas.microsoft.com/office/drawing/2014/main" id="{3F5F58E0-2F25-411D-AAE0-1A9E1EB44CD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7" name="AutoShape 19">
                <a:extLst>
                  <a:ext uri="{FF2B5EF4-FFF2-40B4-BE49-F238E27FC236}">
                    <a16:creationId xmlns:a16="http://schemas.microsoft.com/office/drawing/2014/main" id="{1C09873C-563E-43E8-9B28-BE8902341B5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43" name="AutoShape 20">
                <a:extLst>
                  <a:ext uri="{FF2B5EF4-FFF2-40B4-BE49-F238E27FC236}">
                    <a16:creationId xmlns:a16="http://schemas.microsoft.com/office/drawing/2014/main" id="{4BA56595-FB58-4A4A-B444-E80734B93CA3}"/>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403" name="Line 25">
              <a:extLst>
                <a:ext uri="{FF2B5EF4-FFF2-40B4-BE49-F238E27FC236}">
                  <a16:creationId xmlns:a16="http://schemas.microsoft.com/office/drawing/2014/main" id="{1BD4DD53-54F9-420D-B357-216A64E1CC7A}"/>
                </a:ext>
              </a:extLst>
            </p:cNvPr>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4" name="Text Box 26">
              <a:extLst>
                <a:ext uri="{FF2B5EF4-FFF2-40B4-BE49-F238E27FC236}">
                  <a16:creationId xmlns:a16="http://schemas.microsoft.com/office/drawing/2014/main" id="{88F71E0B-BBFA-4026-A1B8-57FD634563D3}"/>
                </a:ext>
              </a:extLst>
            </p:cNvPr>
            <p:cNvSpPr txBox="1">
              <a:spLocks noChangeArrowheads="1"/>
            </p:cNvSpPr>
            <p:nvPr/>
          </p:nvSpPr>
          <p:spPr bwMode="auto">
            <a:xfrm>
              <a:off x="1680" y="2290"/>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模型评估与选择</a:t>
              </a:r>
            </a:p>
          </p:txBody>
        </p:sp>
        <p:sp>
          <p:nvSpPr>
            <p:cNvPr id="16405" name="Text Box 27">
              <a:extLst>
                <a:ext uri="{FF2B5EF4-FFF2-40B4-BE49-F238E27FC236}">
                  <a16:creationId xmlns:a16="http://schemas.microsoft.com/office/drawing/2014/main" id="{C569D1A0-13DB-4652-ABEF-B5C6D8DEA790}"/>
                </a:ext>
              </a:extLst>
            </p:cNvPr>
            <p:cNvSpPr txBox="1">
              <a:spLocks noChangeArrowheads="1"/>
            </p:cNvSpPr>
            <p:nvPr/>
          </p:nvSpPr>
          <p:spPr bwMode="gray">
            <a:xfrm>
              <a:off x="1269" y="230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5</a:t>
              </a:r>
            </a:p>
          </p:txBody>
        </p:sp>
      </p:grpSp>
      <p:grpSp>
        <p:nvGrpSpPr>
          <p:cNvPr id="16393" name="Group 34">
            <a:extLst>
              <a:ext uri="{FF2B5EF4-FFF2-40B4-BE49-F238E27FC236}">
                <a16:creationId xmlns:a16="http://schemas.microsoft.com/office/drawing/2014/main" id="{6580D95D-365A-492D-BDE5-96D388F82F50}"/>
              </a:ext>
            </a:extLst>
          </p:cNvPr>
          <p:cNvGrpSpPr>
            <a:grpSpLocks/>
          </p:cNvGrpSpPr>
          <p:nvPr/>
        </p:nvGrpSpPr>
        <p:grpSpPr bwMode="auto">
          <a:xfrm>
            <a:off x="3362325" y="5356226"/>
            <a:ext cx="5410200" cy="665163"/>
            <a:chOff x="1152" y="2818"/>
            <a:chExt cx="3408" cy="419"/>
          </a:xfrm>
        </p:grpSpPr>
        <p:grpSp>
          <p:nvGrpSpPr>
            <p:cNvPr id="16395" name="Group 21">
              <a:extLst>
                <a:ext uri="{FF2B5EF4-FFF2-40B4-BE49-F238E27FC236}">
                  <a16:creationId xmlns:a16="http://schemas.microsoft.com/office/drawing/2014/main" id="{FF7C9D9E-4091-4BCE-A195-55AF71FF3999}"/>
                </a:ext>
              </a:extLst>
            </p:cNvPr>
            <p:cNvGrpSpPr>
              <a:grpSpLocks/>
            </p:cNvGrpSpPr>
            <p:nvPr/>
          </p:nvGrpSpPr>
          <p:grpSpPr bwMode="auto">
            <a:xfrm>
              <a:off x="1152" y="2818"/>
              <a:ext cx="480" cy="419"/>
              <a:chOff x="3174" y="2656"/>
              <a:chExt cx="1549" cy="1351"/>
            </a:xfrm>
          </p:grpSpPr>
          <p:sp>
            <p:nvSpPr>
              <p:cNvPr id="16399" name="AutoShape 22">
                <a:extLst>
                  <a:ext uri="{FF2B5EF4-FFF2-40B4-BE49-F238E27FC236}">
                    <a16:creationId xmlns:a16="http://schemas.microsoft.com/office/drawing/2014/main" id="{3A42F23E-A3C8-45B1-BC85-A9B2A21580E2}"/>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16400" name="AutoShape 23">
                <a:extLst>
                  <a:ext uri="{FF2B5EF4-FFF2-40B4-BE49-F238E27FC236}">
                    <a16:creationId xmlns:a16="http://schemas.microsoft.com/office/drawing/2014/main" id="{8BC02BE9-ECD9-4635-8F4D-E977964B2A03}"/>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eaLnBrk="1" hangingPunct="1">
                  <a:spcBef>
                    <a:spcPct val="0"/>
                  </a:spcBef>
                  <a:buClrTx/>
                  <a:buFontTx/>
                  <a:buNone/>
                </a:pPr>
                <a:endParaRPr kumimoji="1" lang="zh-CN" altLang="en-US" sz="2400" b="1">
                  <a:latin typeface="华文楷体" panose="02010600040101010101" pitchFamily="2" charset="-122"/>
                </a:endParaRPr>
              </a:p>
            </p:txBody>
          </p:sp>
          <p:sp>
            <p:nvSpPr>
              <p:cNvPr id="51" name="AutoShape 24">
                <a:extLst>
                  <a:ext uri="{FF2B5EF4-FFF2-40B4-BE49-F238E27FC236}">
                    <a16:creationId xmlns:a16="http://schemas.microsoft.com/office/drawing/2014/main" id="{6234C2B4-50D4-4DB5-B6AF-BD2B5CF25CB3}"/>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eaLnBrk="1" hangingPunct="1">
                  <a:defRPr/>
                </a:pPr>
                <a:endParaRPr kumimoji="1" lang="zh-CN" altLang="en-US" sz="2400" b="1">
                  <a:latin typeface="华文楷体" pitchFamily="2" charset="-122"/>
                  <a:ea typeface="华文楷体" pitchFamily="2" charset="-122"/>
                </a:endParaRPr>
              </a:p>
            </p:txBody>
          </p:sp>
        </p:grpSp>
        <p:sp>
          <p:nvSpPr>
            <p:cNvPr id="16396" name="Line 28">
              <a:extLst>
                <a:ext uri="{FF2B5EF4-FFF2-40B4-BE49-F238E27FC236}">
                  <a16:creationId xmlns:a16="http://schemas.microsoft.com/office/drawing/2014/main" id="{140DD28F-C2DA-4E63-AFF2-CBB38AA8B4EC}"/>
                </a:ext>
              </a:extLst>
            </p:cNvPr>
            <p:cNvSpPr>
              <a:spLocks noChangeShapeType="1"/>
            </p:cNvSpPr>
            <p:nvPr/>
          </p:nvSpPr>
          <p:spPr bwMode="auto">
            <a:xfrm>
              <a:off x="1536" y="3202"/>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Text Box 29">
              <a:extLst>
                <a:ext uri="{FF2B5EF4-FFF2-40B4-BE49-F238E27FC236}">
                  <a16:creationId xmlns:a16="http://schemas.microsoft.com/office/drawing/2014/main" id="{C59035A9-8FAA-4188-A331-3EDE8787A46E}"/>
                </a:ext>
              </a:extLst>
            </p:cNvPr>
            <p:cNvSpPr txBox="1">
              <a:spLocks noChangeArrowheads="1"/>
            </p:cNvSpPr>
            <p:nvPr/>
          </p:nvSpPr>
          <p:spPr bwMode="auto">
            <a:xfrm>
              <a:off x="1680" y="2866"/>
              <a:ext cx="20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l">
                <a:spcBef>
                  <a:spcPct val="0"/>
                </a:spcBef>
                <a:buClrTx/>
                <a:buFontTx/>
                <a:buNone/>
              </a:pPr>
              <a:r>
                <a:rPr kumimoji="1" lang="zh-CN" altLang="en-US" sz="2400" b="1">
                  <a:latin typeface="华文楷体" panose="02010600040101010101" pitchFamily="2" charset="-122"/>
                </a:rPr>
                <a:t>提高分类准确率的技术</a:t>
              </a:r>
            </a:p>
          </p:txBody>
        </p:sp>
        <p:sp>
          <p:nvSpPr>
            <p:cNvPr id="16398" name="Text Box 30">
              <a:extLst>
                <a:ext uri="{FF2B5EF4-FFF2-40B4-BE49-F238E27FC236}">
                  <a16:creationId xmlns:a16="http://schemas.microsoft.com/office/drawing/2014/main" id="{4A631316-3613-46C4-B05D-847FAEC86E4D}"/>
                </a:ext>
              </a:extLst>
            </p:cNvPr>
            <p:cNvSpPr txBox="1">
              <a:spLocks noChangeArrowheads="1"/>
            </p:cNvSpPr>
            <p:nvPr/>
          </p:nvSpPr>
          <p:spPr bwMode="gray">
            <a:xfrm>
              <a:off x="1269" y="288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ctr">
                <a:spcBef>
                  <a:spcPct val="0"/>
                </a:spcBef>
                <a:buClrTx/>
                <a:buFontTx/>
                <a:buNone/>
              </a:pPr>
              <a:r>
                <a:rPr kumimoji="1" lang="en-US" altLang="zh-CN" sz="2400" b="1">
                  <a:solidFill>
                    <a:schemeClr val="bg1"/>
                  </a:solidFill>
                  <a:latin typeface="华文楷体" panose="02010600040101010101" pitchFamily="2" charset="-122"/>
                </a:rPr>
                <a:t>6</a:t>
              </a:r>
            </a:p>
          </p:txBody>
        </p:sp>
      </p:grpSp>
      <p:sp>
        <p:nvSpPr>
          <p:cNvPr id="16394" name="Text Box 26">
            <a:extLst>
              <a:ext uri="{FF2B5EF4-FFF2-40B4-BE49-F238E27FC236}">
                <a16:creationId xmlns:a16="http://schemas.microsoft.com/office/drawing/2014/main" id="{2359C566-6DD6-4F03-B92E-9C27BCECD01F}"/>
              </a:ext>
            </a:extLst>
          </p:cNvPr>
          <p:cNvSpPr txBox="1">
            <a:spLocks noChangeArrowheads="1"/>
          </p:cNvSpPr>
          <p:nvPr/>
        </p:nvSpPr>
        <p:spPr bwMode="auto">
          <a:xfrm>
            <a:off x="4241428" y="3794909"/>
            <a:ext cx="146706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buNone/>
            </a:pPr>
            <a:r>
              <a:rPr lang="zh-CN" altLang="en-US" b="1" dirty="0"/>
              <a:t>逻辑回归</a:t>
            </a:r>
          </a:p>
        </p:txBody>
      </p:sp>
    </p:spTree>
    <p:extLst>
      <p:ext uri="{BB962C8B-B14F-4D97-AF65-F5344CB8AC3E}">
        <p14:creationId xmlns:p14="http://schemas.microsoft.com/office/powerpoint/2010/main" val="1181873974"/>
      </p:ext>
    </p:extLst>
  </p:cSld>
  <p:clrMapOvr>
    <a:masterClrMapping/>
  </p:clrMapOvr>
  <mc:AlternateContent xmlns:mc="http://schemas.openxmlformats.org/markup-compatibility/2006" xmlns:p14="http://schemas.microsoft.com/office/powerpoint/2010/main">
    <mc:Choice Requires="p14">
      <p:transition spd="slow" p14:dur="1600" advTm="16151">
        <p:blinds dir="vert"/>
      </p:transition>
    </mc:Choice>
    <mc:Fallback xmlns="">
      <p:transition spd="slow" advTm="16151">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灯片编号占位符 3">
            <a:extLst>
              <a:ext uri="{FF2B5EF4-FFF2-40B4-BE49-F238E27FC236}">
                <a16:creationId xmlns:a16="http://schemas.microsoft.com/office/drawing/2014/main" id="{FF86F59E-15C8-4DE0-B2DF-C9384CFFF7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Font typeface="Wingdings" panose="05000000000000000000" pitchFamily="2" charset="2"/>
              <a:buChar char="v"/>
              <a:defRPr sz="2500">
                <a:solidFill>
                  <a:schemeClr val="tx1"/>
                </a:solidFill>
                <a:latin typeface="Times New Roman" panose="02020603050405020304" pitchFamily="18" charset="0"/>
                <a:ea typeface="华文楷体" panose="02010600040101010101" pitchFamily="2" charset="-122"/>
              </a:defRPr>
            </a:lvl1pPr>
            <a:lvl2pPr marL="742950" indent="-285750" algn="just">
              <a:spcBef>
                <a:spcPct val="20000"/>
              </a:spcBef>
              <a:buClr>
                <a:schemeClr val="accent1"/>
              </a:buClr>
              <a:buFont typeface="Wingdings" panose="05000000000000000000" pitchFamily="2" charset="2"/>
              <a:buChar char="§"/>
              <a:defRPr sz="2400">
                <a:solidFill>
                  <a:schemeClr val="tx1"/>
                </a:solidFill>
                <a:latin typeface="Times New Roman" panose="02020603050405020304" pitchFamily="18" charset="0"/>
                <a:ea typeface="华文楷体" panose="02010600040101010101" pitchFamily="2" charset="-122"/>
              </a:defRPr>
            </a:lvl2pPr>
            <a:lvl3pPr marL="1143000" indent="-228600" algn="just">
              <a:spcBef>
                <a:spcPct val="20000"/>
              </a:spcBef>
              <a:buClr>
                <a:schemeClr val="tx1"/>
              </a:buClr>
              <a:buChar char="•"/>
              <a:defRPr sz="2200">
                <a:solidFill>
                  <a:schemeClr val="tx1"/>
                </a:solidFill>
                <a:latin typeface="Times New Roman" panose="02020603050405020304" pitchFamily="18" charset="0"/>
                <a:ea typeface="华文楷体" panose="0201060004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楷体_GB2312" pitchFamily="49" charset="-122"/>
              </a:defRPr>
            </a:lvl4pPr>
            <a:lvl5pPr marL="2057400" indent="-228600">
              <a:spcBef>
                <a:spcPct val="20000"/>
              </a:spcBef>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楷体_GB2312" pitchFamily="49" charset="-122"/>
              </a:defRPr>
            </a:lvl9pPr>
          </a:lstStyle>
          <a:p>
            <a:pPr algn="r">
              <a:spcBef>
                <a:spcPct val="0"/>
              </a:spcBef>
              <a:buClrTx/>
              <a:buFontTx/>
              <a:buNone/>
            </a:pPr>
            <a:fld id="{0ADB210B-78AE-4E08-A9DC-36BCC832EFF8}" type="slidenum">
              <a:rPr lang="zh-CN" altLang="en-US" sz="1400">
                <a:latin typeface="Arial" panose="020B0604020202020204" pitchFamily="34" charset="0"/>
                <a:ea typeface="楷体_GB2312" pitchFamily="49" charset="-122"/>
              </a:rPr>
              <a:pPr algn="r">
                <a:spcBef>
                  <a:spcPct val="0"/>
                </a:spcBef>
                <a:buClrTx/>
                <a:buFontTx/>
                <a:buNone/>
              </a:pPr>
              <a:t>9</a:t>
            </a:fld>
            <a:endParaRPr lang="zh-CN" altLang="en-US" sz="1400">
              <a:latin typeface="Arial" panose="020B0604020202020204" pitchFamily="34" charset="0"/>
              <a:ea typeface="楷体_GB2312" pitchFamily="49" charset="-122"/>
            </a:endParaRPr>
          </a:p>
        </p:txBody>
      </p:sp>
      <p:sp>
        <p:nvSpPr>
          <p:cNvPr id="75778" name="标题 1">
            <a:extLst>
              <a:ext uri="{FF2B5EF4-FFF2-40B4-BE49-F238E27FC236}">
                <a16:creationId xmlns:a16="http://schemas.microsoft.com/office/drawing/2014/main" id="{2455BF9B-E9E2-4C45-9B57-5FC12DDA18B7}"/>
              </a:ext>
            </a:extLst>
          </p:cNvPr>
          <p:cNvSpPr>
            <a:spLocks noGrp="1" noChangeArrowheads="1"/>
          </p:cNvSpPr>
          <p:nvPr>
            <p:ph type="title"/>
          </p:nvPr>
        </p:nvSpPr>
        <p:spPr/>
        <p:txBody>
          <a:bodyPr>
            <a:normAutofit/>
          </a:bodyPr>
          <a:lstStyle/>
          <a:p>
            <a:r>
              <a:rPr b="0" dirty="0" err="1"/>
              <a:t>贝叶斯分类</a:t>
            </a:r>
            <a:endParaRPr b="0" dirty="0"/>
          </a:p>
        </p:txBody>
      </p:sp>
      <p:sp>
        <p:nvSpPr>
          <p:cNvPr id="75779" name="内容占位符 2">
            <a:extLst>
              <a:ext uri="{FF2B5EF4-FFF2-40B4-BE49-F238E27FC236}">
                <a16:creationId xmlns:a16="http://schemas.microsoft.com/office/drawing/2014/main" id="{1D0E82E2-D629-492C-A419-A505E6A87755}"/>
              </a:ext>
            </a:extLst>
          </p:cNvPr>
          <p:cNvSpPr>
            <a:spLocks noGrp="1" noChangeArrowheads="1"/>
          </p:cNvSpPr>
          <p:nvPr>
            <p:ph sz="quarter" idx="13"/>
          </p:nvPr>
        </p:nvSpPr>
        <p:spPr/>
        <p:txBody>
          <a:bodyPr>
            <a:normAutofit/>
          </a:bodyPr>
          <a:lstStyle/>
          <a:p>
            <a:pPr eaLnBrk="1" hangingPunct="1"/>
            <a:r>
              <a:rPr dirty="0" err="1"/>
              <a:t>是一种统计学分类方法</a:t>
            </a:r>
            <a:endParaRPr lang="en-US" dirty="0"/>
          </a:p>
          <a:p>
            <a:pPr lvl="1" eaLnBrk="1" hangingPunct="1"/>
            <a:r>
              <a:rPr sz="2800" dirty="0"/>
              <a:t>如：预测类成员关系的可能性</a:t>
            </a:r>
            <a:endParaRPr lang="en-US" sz="2800" dirty="0"/>
          </a:p>
          <a:p>
            <a:pPr eaLnBrk="1" hangingPunct="1"/>
            <a:r>
              <a:rPr dirty="0" err="1"/>
              <a:t>基础：贝叶斯定理</a:t>
            </a:r>
            <a:endParaRPr lang="en-US" dirty="0"/>
          </a:p>
          <a:p>
            <a:pPr eaLnBrk="1" hangingPunct="1"/>
            <a:r>
              <a:rPr dirty="0" err="1"/>
              <a:t>性能：朴素贝叶斯分类法，可以与决策树和经过挑选的神经网络分类算法相媲美</a:t>
            </a:r>
            <a:r>
              <a:rPr dirty="0"/>
              <a:t>。</a:t>
            </a:r>
            <a:endParaRPr lang="en-US" dirty="0"/>
          </a:p>
          <a:p>
            <a:pPr eaLnBrk="1" hangingPunct="1"/>
            <a:endParaRPr lang="en-US" dirty="0"/>
          </a:p>
          <a:p>
            <a:pPr eaLnBrk="1" hangingPunct="1"/>
            <a:r>
              <a:rPr b="1" dirty="0" err="1">
                <a:solidFill>
                  <a:srgbClr val="223BF4"/>
                </a:solidFill>
              </a:rPr>
              <a:t>类条件独立性假设：</a:t>
            </a:r>
            <a:r>
              <a:rPr dirty="0" err="1"/>
              <a:t>假定一个属性值对给定类的影响独立于其他的属性值</a:t>
            </a:r>
            <a:endParaRPr dirty="0"/>
          </a:p>
        </p:txBody>
      </p:sp>
      <p:sp>
        <p:nvSpPr>
          <p:cNvPr id="5" name="页脚占位符 3">
            <a:extLst>
              <a:ext uri="{FF2B5EF4-FFF2-40B4-BE49-F238E27FC236}">
                <a16:creationId xmlns:a16="http://schemas.microsoft.com/office/drawing/2014/main" id="{6B6340D9-ED91-4FCA-8BE3-A92581585B9F}"/>
              </a:ext>
            </a:extLst>
          </p:cNvPr>
          <p:cNvSpPr>
            <a:spLocks noGrp="1"/>
          </p:cNvSpPr>
          <p:nvPr>
            <p:ph type="ftr" sz="quarter" idx="11"/>
          </p:nvPr>
        </p:nvSpPr>
        <p:spPr>
          <a:xfrm>
            <a:off x="4231482" y="6446904"/>
            <a:ext cx="4114800" cy="365125"/>
          </a:xfrm>
        </p:spPr>
        <p:txBody>
          <a:bodyPr/>
          <a:lstStyle/>
          <a:p>
            <a:r>
              <a:rPr kumimoji="1" lang="zh-TW" altLang="en-US" dirty="0"/>
              <a:t>人工智能学院        数据挖掘        </a:t>
            </a:r>
            <a:r>
              <a:rPr kumimoji="1" lang="zh-CN" altLang="en-US" dirty="0"/>
              <a:t>课程团队</a:t>
            </a:r>
          </a:p>
        </p:txBody>
      </p:sp>
    </p:spTree>
    <p:extLst>
      <p:ext uri="{BB962C8B-B14F-4D97-AF65-F5344CB8AC3E}">
        <p14:creationId xmlns:p14="http://schemas.microsoft.com/office/powerpoint/2010/main" val="2491890000"/>
      </p:ext>
    </p:extLst>
  </p:cSld>
  <p:clrMapOvr>
    <a:masterClrMapping/>
  </p:clrMapOvr>
  <mc:AlternateContent xmlns:mc="http://schemas.openxmlformats.org/markup-compatibility/2006" xmlns:p14="http://schemas.microsoft.com/office/powerpoint/2010/main">
    <mc:Choice Requires="p14">
      <p:transition p14:dur="0" advTm="26511"/>
    </mc:Choice>
    <mc:Fallback xmlns="">
      <p:transition advTm="26511"/>
    </mc:Fallback>
  </mc:AlternateContent>
  <p:timing>
    <p:tnLst>
      <p:par>
        <p:cTn id="1" dur="indefinite" restart="never" nodeType="tmRoot"/>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5061</TotalTime>
  <Words>1868</Words>
  <Application>Microsoft Office PowerPoint</Application>
  <PresentationFormat>宽屏</PresentationFormat>
  <Paragraphs>285</Paragraphs>
  <Slides>28</Slides>
  <Notes>10</Notes>
  <HiddenSlides>0</HiddenSlides>
  <MMClips>1</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3</vt:i4>
      </vt:variant>
      <vt:variant>
        <vt:lpstr>幻灯片标题</vt:lpstr>
      </vt:variant>
      <vt:variant>
        <vt:i4>28</vt:i4>
      </vt:variant>
    </vt:vector>
  </HeadingPairs>
  <TitlesOfParts>
    <vt:vector size="53" baseType="lpstr">
      <vt:lpstr>新細明體</vt:lpstr>
      <vt:lpstr>STIXMathJax_Main</vt:lpstr>
      <vt:lpstr>STIXMathJax_Normal-italic</vt:lpstr>
      <vt:lpstr>DengXian</vt:lpstr>
      <vt:lpstr>DengXian</vt:lpstr>
      <vt:lpstr>等线 Light</vt:lpstr>
      <vt:lpstr>华文楷体</vt:lpstr>
      <vt:lpstr>楷体_GB2312</vt:lpstr>
      <vt:lpstr>SimSun</vt:lpstr>
      <vt:lpstr>SimSun</vt:lpstr>
      <vt:lpstr>Microsoft YaHei</vt:lpstr>
      <vt:lpstr>Microsoft YaHei</vt:lpstr>
      <vt:lpstr>Arial</vt:lpstr>
      <vt:lpstr>Calibri</vt:lpstr>
      <vt:lpstr>Calibri Light</vt:lpstr>
      <vt:lpstr>Century Gothic</vt:lpstr>
      <vt:lpstr>Helvetica</vt:lpstr>
      <vt:lpstr>Segoe UI Light</vt:lpstr>
      <vt:lpstr>Times New Roman</vt:lpstr>
      <vt:lpstr>Wingdings</vt:lpstr>
      <vt:lpstr>OfficePLUS</vt:lpstr>
      <vt:lpstr>Office Theme</vt:lpstr>
      <vt:lpstr>公式</vt:lpstr>
      <vt:lpstr>Equation</vt:lpstr>
      <vt:lpstr>Worksheet</vt:lpstr>
      <vt:lpstr>PowerPoint 演示文稿</vt:lpstr>
      <vt:lpstr>决策树复习</vt:lpstr>
      <vt:lpstr>属性选择度量</vt:lpstr>
      <vt:lpstr>信息增益(1/2) (ID3/C4.5)</vt:lpstr>
      <vt:lpstr>信息增益(2/2)</vt:lpstr>
      <vt:lpstr>增益率(C4.5)</vt:lpstr>
      <vt:lpstr>Gini指标(CART)1/2</vt:lpstr>
      <vt:lpstr>分类</vt:lpstr>
      <vt:lpstr>贝叶斯分类</vt:lpstr>
      <vt:lpstr>贝叶斯定理</vt:lpstr>
      <vt:lpstr>例子</vt:lpstr>
      <vt:lpstr>朴素贝叶斯分类(1/5)</vt:lpstr>
      <vt:lpstr>朴素贝叶斯分类(2/5)</vt:lpstr>
      <vt:lpstr>朴素贝叶斯分类器(3/5)：训练数据集</vt:lpstr>
      <vt:lpstr>朴素贝叶斯分类(4/5)</vt:lpstr>
      <vt:lpstr>朴素贝叶斯分类(5/5)</vt:lpstr>
      <vt:lpstr>遇到零概率值怎么办？</vt:lpstr>
      <vt:lpstr>朴素贝叶斯分类评价</vt:lpstr>
      <vt:lpstr>分类</vt:lpstr>
      <vt:lpstr>逻辑回归(Logistic Regression)（1/4）</vt:lpstr>
      <vt:lpstr>逻辑回归(Logistic Regression)（2/4）</vt:lpstr>
      <vt:lpstr>逻辑回归(Logistic Regression)（3/4）</vt:lpstr>
      <vt:lpstr>逻辑回归(Logistic Regression）（4/4）</vt:lpstr>
      <vt:lpstr>sklearn逻辑回归（1/4）</vt:lpstr>
      <vt:lpstr>sklearn逻辑回归（2/4）</vt:lpstr>
      <vt:lpstr>sklearn逻辑回归（3/4）</vt:lpstr>
      <vt:lpstr>sklearn逻辑回归（4/4）</vt:lpstr>
      <vt:lpstr>分类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Tony Wang</dc:creator>
  <cp:lastModifiedBy>别荣芳</cp:lastModifiedBy>
  <cp:revision>355</cp:revision>
  <dcterms:created xsi:type="dcterms:W3CDTF">2020-03-01T08:28:02Z</dcterms:created>
  <dcterms:modified xsi:type="dcterms:W3CDTF">2023-04-13T12:10:30Z</dcterms:modified>
</cp:coreProperties>
</file>